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8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43" y="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D8069-39BB-4D42-BCC7-A7F396D754DE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1901F-C637-4B3F-8E5F-49687B829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79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3AB7-F396-42B2-8E0B-FD8ADD321A4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66F0-1E5F-4028-BB3E-FDF49852C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0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3AB7-F396-42B2-8E0B-FD8ADD321A4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66F0-1E5F-4028-BB3E-FDF49852C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80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3AB7-F396-42B2-8E0B-FD8ADD321A4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66F0-1E5F-4028-BB3E-FDF49852C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251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3AB7-F396-42B2-8E0B-FD8ADD321A4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66F0-1E5F-4028-BB3E-FDF49852C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3AB7-F396-42B2-8E0B-FD8ADD321A4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66F0-1E5F-4028-BB3E-FDF49852C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5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3AB7-F396-42B2-8E0B-FD8ADD321A4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66F0-1E5F-4028-BB3E-FDF49852C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08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3AB7-F396-42B2-8E0B-FD8ADD321A4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66F0-1E5F-4028-BB3E-FDF49852C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49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3AB7-F396-42B2-8E0B-FD8ADD321A4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66F0-1E5F-4028-BB3E-FDF49852C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12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3AB7-F396-42B2-8E0B-FD8ADD321A4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66F0-1E5F-4028-BB3E-FDF49852C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91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3AB7-F396-42B2-8E0B-FD8ADD321A4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66F0-1E5F-4028-BB3E-FDF49852C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0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3AB7-F396-42B2-8E0B-FD8ADD321A4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66F0-1E5F-4028-BB3E-FDF49852C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05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D3AB7-F396-42B2-8E0B-FD8ADD321A4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E66F0-1E5F-4028-BB3E-FDF49852C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054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../Vat%20ly%209/lienket.cyp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../../../Vat%20ly%209/lienket.cyp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../Vat%20ly%209/lienket.cyp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../../../Vat%20ly%209/lienket.cyp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../Vat%20ly%209/lienket.cyp" TargetMode="External"/><Relationship Id="rId3" Type="http://schemas.openxmlformats.org/officeDocument/2006/relationships/image" Target="../media/image3.jpeg"/><Relationship Id="rId7" Type="http://schemas.openxmlformats.org/officeDocument/2006/relationships/hyperlink" Target="../Giao%20an%20du%20thi%20mon%20Vat%20ly%209/Package%20-%20TN%201/TN%201.ex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2.gif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hyperlink" Target="../Giao%20an%20du%20thi%20mon%20Vat%20ly%209/Package%20-%20TN%201/TN%201.ex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2.gif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../Vat%20ly%209/lienket.cyp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4DE23-8970-4105-8F10-52D5E06497D8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Cloud Callout 4"/>
          <p:cNvSpPr/>
          <p:nvPr/>
        </p:nvSpPr>
        <p:spPr>
          <a:xfrm>
            <a:off x="1143000" y="2133600"/>
            <a:ext cx="7924800" cy="3429000"/>
          </a:xfrm>
          <a:prstGeom prst="cloudCallout">
            <a:avLst>
              <a:gd name="adj1" fmla="val -31215"/>
              <a:gd name="adj2" fmla="val 8469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lowchart: Punched Tape 5"/>
          <p:cNvSpPr/>
          <p:nvPr/>
        </p:nvSpPr>
        <p:spPr>
          <a:xfrm>
            <a:off x="1143000" y="533400"/>
            <a:ext cx="7391400" cy="1295400"/>
          </a:xfrm>
          <a:prstGeom prst="flowChartPunchedTap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endParaRPr lang="en-US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4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B3944E-DB29-4EE5-BF3F-53C0B49E3EEB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4114800" y="2590800"/>
            <a:ext cx="838200" cy="304800"/>
          </a:xfrm>
          <a:prstGeom prst="cloudCallout">
            <a:avLst>
              <a:gd name="adj1" fmla="val 37310"/>
              <a:gd name="adj2" fmla="val 96875"/>
            </a:avLst>
          </a:prstGeom>
          <a:solidFill>
            <a:schemeClr val="tx1">
              <a:alpha val="25882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vi-VN"/>
          </a:p>
        </p:txBody>
      </p:sp>
      <p:grpSp>
        <p:nvGrpSpPr>
          <p:cNvPr id="18436" name="Group 3"/>
          <p:cNvGrpSpPr>
            <a:grpSpLocks/>
          </p:cNvGrpSpPr>
          <p:nvPr/>
        </p:nvGrpSpPr>
        <p:grpSpPr bwMode="auto">
          <a:xfrm rot="1373107">
            <a:off x="4267200" y="3200400"/>
            <a:ext cx="4495800" cy="685800"/>
            <a:chOff x="1488" y="1776"/>
            <a:chExt cx="2832" cy="432"/>
          </a:xfrm>
        </p:grpSpPr>
        <p:sp>
          <p:nvSpPr>
            <p:cNvPr id="18461" name="AutoShape 4"/>
            <p:cNvSpPr>
              <a:spLocks noChangeArrowheads="1"/>
            </p:cNvSpPr>
            <p:nvPr/>
          </p:nvSpPr>
          <p:spPr bwMode="auto">
            <a:xfrm>
              <a:off x="3744" y="1776"/>
              <a:ext cx="576" cy="432"/>
            </a:xfrm>
            <a:prstGeom prst="flowChartDelay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462" name="Rectangle 5"/>
            <p:cNvSpPr>
              <a:spLocks noChangeArrowheads="1"/>
            </p:cNvSpPr>
            <p:nvPr/>
          </p:nvSpPr>
          <p:spPr bwMode="auto">
            <a:xfrm>
              <a:off x="1488" y="1776"/>
              <a:ext cx="2256" cy="432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8437" name="Freeform 6"/>
          <p:cNvSpPr>
            <a:spLocks/>
          </p:cNvSpPr>
          <p:nvPr/>
        </p:nvSpPr>
        <p:spPr bwMode="auto">
          <a:xfrm>
            <a:off x="4489450" y="3048000"/>
            <a:ext cx="4114800" cy="1543050"/>
          </a:xfrm>
          <a:custGeom>
            <a:avLst/>
            <a:gdLst>
              <a:gd name="T0" fmla="*/ 2147483647 w 2592"/>
              <a:gd name="T1" fmla="*/ 0 h 972"/>
              <a:gd name="T2" fmla="*/ 2147483647 w 2592"/>
              <a:gd name="T3" fmla="*/ 0 h 972"/>
              <a:gd name="T4" fmla="*/ 2147483647 w 2592"/>
              <a:gd name="T5" fmla="*/ 2147483647 h 972"/>
              <a:gd name="T6" fmla="*/ 2147483647 w 2592"/>
              <a:gd name="T7" fmla="*/ 2147483647 h 972"/>
              <a:gd name="T8" fmla="*/ 2147483647 w 2592"/>
              <a:gd name="T9" fmla="*/ 2147483647 h 972"/>
              <a:gd name="T10" fmla="*/ 2147483647 w 2592"/>
              <a:gd name="T11" fmla="*/ 2147483647 h 972"/>
              <a:gd name="T12" fmla="*/ 2147483647 w 2592"/>
              <a:gd name="T13" fmla="*/ 2147483647 h 972"/>
              <a:gd name="T14" fmla="*/ 2147483647 w 2592"/>
              <a:gd name="T15" fmla="*/ 2147483647 h 972"/>
              <a:gd name="T16" fmla="*/ 2147483647 w 2592"/>
              <a:gd name="T17" fmla="*/ 2147483647 h 972"/>
              <a:gd name="T18" fmla="*/ 2147483647 w 2592"/>
              <a:gd name="T19" fmla="*/ 2147483647 h 972"/>
              <a:gd name="T20" fmla="*/ 2147483647 w 2592"/>
              <a:gd name="T21" fmla="*/ 2147483647 h 972"/>
              <a:gd name="T22" fmla="*/ 2147483647 w 2592"/>
              <a:gd name="T23" fmla="*/ 2147483647 h 972"/>
              <a:gd name="T24" fmla="*/ 2147483647 w 2592"/>
              <a:gd name="T25" fmla="*/ 2147483647 h 972"/>
              <a:gd name="T26" fmla="*/ 2147483647 w 2592"/>
              <a:gd name="T27" fmla="*/ 2147483647 h 972"/>
              <a:gd name="T28" fmla="*/ 2147483647 w 2592"/>
              <a:gd name="T29" fmla="*/ 2147483647 h 972"/>
              <a:gd name="T30" fmla="*/ 2147483647 w 2592"/>
              <a:gd name="T31" fmla="*/ 2147483647 h 972"/>
              <a:gd name="T32" fmla="*/ 0 w 2592"/>
              <a:gd name="T33" fmla="*/ 2147483647 h 972"/>
              <a:gd name="T34" fmla="*/ 2147483647 w 2592"/>
              <a:gd name="T35" fmla="*/ 0 h 97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592"/>
              <a:gd name="T55" fmla="*/ 0 h 972"/>
              <a:gd name="T56" fmla="*/ 2592 w 2592"/>
              <a:gd name="T57" fmla="*/ 972 h 97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592" h="972">
                <a:moveTo>
                  <a:pt x="52" y="0"/>
                </a:moveTo>
                <a:lnTo>
                  <a:pt x="1060" y="0"/>
                </a:lnTo>
                <a:lnTo>
                  <a:pt x="2452" y="576"/>
                </a:lnTo>
                <a:lnTo>
                  <a:pt x="2512" y="624"/>
                </a:lnTo>
                <a:lnTo>
                  <a:pt x="2548" y="672"/>
                </a:lnTo>
                <a:lnTo>
                  <a:pt x="2572" y="712"/>
                </a:lnTo>
                <a:lnTo>
                  <a:pt x="2592" y="764"/>
                </a:lnTo>
                <a:lnTo>
                  <a:pt x="2588" y="816"/>
                </a:lnTo>
                <a:lnTo>
                  <a:pt x="2572" y="868"/>
                </a:lnTo>
                <a:lnTo>
                  <a:pt x="2536" y="908"/>
                </a:lnTo>
                <a:lnTo>
                  <a:pt x="2492" y="948"/>
                </a:lnTo>
                <a:lnTo>
                  <a:pt x="2424" y="972"/>
                </a:lnTo>
                <a:lnTo>
                  <a:pt x="2364" y="972"/>
                </a:lnTo>
                <a:lnTo>
                  <a:pt x="2260" y="952"/>
                </a:lnTo>
                <a:lnTo>
                  <a:pt x="2168" y="916"/>
                </a:lnTo>
                <a:lnTo>
                  <a:pt x="1924" y="816"/>
                </a:lnTo>
                <a:lnTo>
                  <a:pt x="0" y="4"/>
                </a:lnTo>
                <a:lnTo>
                  <a:pt x="52" y="0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4800600" y="3124200"/>
            <a:ext cx="76200" cy="762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4876800" y="3143250"/>
            <a:ext cx="76200" cy="762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4724400" y="3048000"/>
            <a:ext cx="76200" cy="762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4648200" y="3048000"/>
            <a:ext cx="76200" cy="762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>
            <a:off x="3810000" y="2590800"/>
            <a:ext cx="914400" cy="228600"/>
          </a:xfrm>
          <a:prstGeom prst="cloudCallout">
            <a:avLst>
              <a:gd name="adj1" fmla="val 80037"/>
              <a:gd name="adj2" fmla="val 192361"/>
            </a:avLst>
          </a:prstGeom>
          <a:solidFill>
            <a:schemeClr val="tx1">
              <a:alpha val="3019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vi-VN"/>
          </a:p>
        </p:txBody>
      </p:sp>
      <p:sp>
        <p:nvSpPr>
          <p:cNvPr id="18443" name="Freeform 12"/>
          <p:cNvSpPr>
            <a:spLocks/>
          </p:cNvSpPr>
          <p:nvPr/>
        </p:nvSpPr>
        <p:spPr bwMode="auto">
          <a:xfrm>
            <a:off x="7950200" y="4030663"/>
            <a:ext cx="604838" cy="606425"/>
          </a:xfrm>
          <a:custGeom>
            <a:avLst/>
            <a:gdLst>
              <a:gd name="T0" fmla="*/ 2147483647 w 381"/>
              <a:gd name="T1" fmla="*/ 2147483647 h 382"/>
              <a:gd name="T2" fmla="*/ 2147483647 w 381"/>
              <a:gd name="T3" fmla="*/ 2147483647 h 382"/>
              <a:gd name="T4" fmla="*/ 2147483647 w 381"/>
              <a:gd name="T5" fmla="*/ 2147483647 h 382"/>
              <a:gd name="T6" fmla="*/ 2147483647 w 381"/>
              <a:gd name="T7" fmla="*/ 2147483647 h 382"/>
              <a:gd name="T8" fmla="*/ 2147483647 w 381"/>
              <a:gd name="T9" fmla="*/ 2147483647 h 382"/>
              <a:gd name="T10" fmla="*/ 2147483647 w 381"/>
              <a:gd name="T11" fmla="*/ 2147483647 h 382"/>
              <a:gd name="T12" fmla="*/ 2147483647 w 381"/>
              <a:gd name="T13" fmla="*/ 2147483647 h 382"/>
              <a:gd name="T14" fmla="*/ 2147483647 w 381"/>
              <a:gd name="T15" fmla="*/ 2147483647 h 382"/>
              <a:gd name="T16" fmla="*/ 2147483647 w 381"/>
              <a:gd name="T17" fmla="*/ 2147483647 h 382"/>
              <a:gd name="T18" fmla="*/ 2147483647 w 381"/>
              <a:gd name="T19" fmla="*/ 2147483647 h 382"/>
              <a:gd name="T20" fmla="*/ 2147483647 w 381"/>
              <a:gd name="T21" fmla="*/ 2147483647 h 382"/>
              <a:gd name="T22" fmla="*/ 0 w 381"/>
              <a:gd name="T23" fmla="*/ 2147483647 h 382"/>
              <a:gd name="T24" fmla="*/ 2147483647 w 381"/>
              <a:gd name="T25" fmla="*/ 2147483647 h 382"/>
              <a:gd name="T26" fmla="*/ 2147483647 w 381"/>
              <a:gd name="T27" fmla="*/ 2147483647 h 382"/>
              <a:gd name="T28" fmla="*/ 2147483647 w 381"/>
              <a:gd name="T29" fmla="*/ 2147483647 h 382"/>
              <a:gd name="T30" fmla="*/ 2147483647 w 381"/>
              <a:gd name="T31" fmla="*/ 2147483647 h 382"/>
              <a:gd name="T32" fmla="*/ 2147483647 w 381"/>
              <a:gd name="T33" fmla="*/ 2147483647 h 38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81"/>
              <a:gd name="T52" fmla="*/ 0 h 382"/>
              <a:gd name="T53" fmla="*/ 381 w 381"/>
              <a:gd name="T54" fmla="*/ 382 h 38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81" h="382">
                <a:moveTo>
                  <a:pt x="128" y="13"/>
                </a:moveTo>
                <a:cubicBezTo>
                  <a:pt x="160" y="5"/>
                  <a:pt x="151" y="0"/>
                  <a:pt x="192" y="5"/>
                </a:cubicBezTo>
                <a:cubicBezTo>
                  <a:pt x="214" y="11"/>
                  <a:pt x="238" y="14"/>
                  <a:pt x="260" y="21"/>
                </a:cubicBezTo>
                <a:cubicBezTo>
                  <a:pt x="266" y="38"/>
                  <a:pt x="274" y="43"/>
                  <a:pt x="284" y="57"/>
                </a:cubicBezTo>
                <a:cubicBezTo>
                  <a:pt x="300" y="80"/>
                  <a:pt x="312" y="101"/>
                  <a:pt x="336" y="117"/>
                </a:cubicBezTo>
                <a:cubicBezTo>
                  <a:pt x="348" y="135"/>
                  <a:pt x="361" y="143"/>
                  <a:pt x="368" y="165"/>
                </a:cubicBezTo>
                <a:cubicBezTo>
                  <a:pt x="365" y="219"/>
                  <a:pt x="381" y="240"/>
                  <a:pt x="344" y="265"/>
                </a:cubicBezTo>
                <a:cubicBezTo>
                  <a:pt x="333" y="298"/>
                  <a:pt x="334" y="312"/>
                  <a:pt x="296" y="325"/>
                </a:cubicBezTo>
                <a:cubicBezTo>
                  <a:pt x="273" y="342"/>
                  <a:pt x="267" y="341"/>
                  <a:pt x="236" y="345"/>
                </a:cubicBezTo>
                <a:cubicBezTo>
                  <a:pt x="125" y="382"/>
                  <a:pt x="107" y="328"/>
                  <a:pt x="36" y="281"/>
                </a:cubicBezTo>
                <a:cubicBezTo>
                  <a:pt x="28" y="268"/>
                  <a:pt x="14" y="263"/>
                  <a:pt x="8" y="249"/>
                </a:cubicBezTo>
                <a:cubicBezTo>
                  <a:pt x="5" y="241"/>
                  <a:pt x="0" y="225"/>
                  <a:pt x="0" y="225"/>
                </a:cubicBezTo>
                <a:cubicBezTo>
                  <a:pt x="5" y="193"/>
                  <a:pt x="10" y="163"/>
                  <a:pt x="20" y="133"/>
                </a:cubicBezTo>
                <a:cubicBezTo>
                  <a:pt x="22" y="128"/>
                  <a:pt x="65" y="95"/>
                  <a:pt x="68" y="93"/>
                </a:cubicBezTo>
                <a:cubicBezTo>
                  <a:pt x="72" y="90"/>
                  <a:pt x="80" y="85"/>
                  <a:pt x="80" y="85"/>
                </a:cubicBezTo>
                <a:cubicBezTo>
                  <a:pt x="85" y="70"/>
                  <a:pt x="91" y="50"/>
                  <a:pt x="100" y="37"/>
                </a:cubicBezTo>
                <a:cubicBezTo>
                  <a:pt x="107" y="26"/>
                  <a:pt x="119" y="22"/>
                  <a:pt x="128" y="13"/>
                </a:cubicBezTo>
                <a:close/>
              </a:path>
            </a:pathLst>
          </a:custGeom>
          <a:solidFill>
            <a:srgbClr val="FF00FF">
              <a:alpha val="4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Freeform 13"/>
          <p:cNvSpPr>
            <a:spLocks/>
          </p:cNvSpPr>
          <p:nvPr/>
        </p:nvSpPr>
        <p:spPr bwMode="auto">
          <a:xfrm>
            <a:off x="4508500" y="2908300"/>
            <a:ext cx="508000" cy="152400"/>
          </a:xfrm>
          <a:custGeom>
            <a:avLst/>
            <a:gdLst>
              <a:gd name="T0" fmla="*/ 0 w 320"/>
              <a:gd name="T1" fmla="*/ 2147483647 h 64"/>
              <a:gd name="T2" fmla="*/ 2147483647 w 320"/>
              <a:gd name="T3" fmla="*/ 2147483647 h 64"/>
              <a:gd name="T4" fmla="*/ 2147483647 w 320"/>
              <a:gd name="T5" fmla="*/ 2147483647 h 64"/>
              <a:gd name="T6" fmla="*/ 2147483647 w 320"/>
              <a:gd name="T7" fmla="*/ 2147483647 h 64"/>
              <a:gd name="T8" fmla="*/ 2147483647 w 320"/>
              <a:gd name="T9" fmla="*/ 2147483647 h 64"/>
              <a:gd name="T10" fmla="*/ 2147483647 w 320"/>
              <a:gd name="T11" fmla="*/ 2147483647 h 64"/>
              <a:gd name="T12" fmla="*/ 2147483647 w 320"/>
              <a:gd name="T13" fmla="*/ 2147483647 h 64"/>
              <a:gd name="T14" fmla="*/ 2147483647 w 320"/>
              <a:gd name="T15" fmla="*/ 2147483647 h 64"/>
              <a:gd name="T16" fmla="*/ 2147483647 w 320"/>
              <a:gd name="T17" fmla="*/ 2147483647 h 64"/>
              <a:gd name="T18" fmla="*/ 2147483647 w 320"/>
              <a:gd name="T19" fmla="*/ 2147483647 h 64"/>
              <a:gd name="T20" fmla="*/ 2147483647 w 320"/>
              <a:gd name="T21" fmla="*/ 2147483647 h 64"/>
              <a:gd name="T22" fmla="*/ 2147483647 w 320"/>
              <a:gd name="T23" fmla="*/ 2147483647 h 64"/>
              <a:gd name="T24" fmla="*/ 2147483647 w 320"/>
              <a:gd name="T25" fmla="*/ 2147483647 h 64"/>
              <a:gd name="T26" fmla="*/ 2147483647 w 320"/>
              <a:gd name="T27" fmla="*/ 2147483647 h 64"/>
              <a:gd name="T28" fmla="*/ 2147483647 w 320"/>
              <a:gd name="T29" fmla="*/ 2147483647 h 64"/>
              <a:gd name="T30" fmla="*/ 0 w 320"/>
              <a:gd name="T31" fmla="*/ 2147483647 h 6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20"/>
              <a:gd name="T49" fmla="*/ 0 h 64"/>
              <a:gd name="T50" fmla="*/ 320 w 320"/>
              <a:gd name="T51" fmla="*/ 64 h 6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20" h="64">
                <a:moveTo>
                  <a:pt x="0" y="60"/>
                </a:moveTo>
                <a:cubicBezTo>
                  <a:pt x="11" y="60"/>
                  <a:pt x="21" y="60"/>
                  <a:pt x="32" y="60"/>
                </a:cubicBezTo>
                <a:cubicBezTo>
                  <a:pt x="45" y="47"/>
                  <a:pt x="50" y="38"/>
                  <a:pt x="68" y="44"/>
                </a:cubicBezTo>
                <a:cubicBezTo>
                  <a:pt x="73" y="60"/>
                  <a:pt x="68" y="56"/>
                  <a:pt x="84" y="56"/>
                </a:cubicBezTo>
                <a:cubicBezTo>
                  <a:pt x="92" y="53"/>
                  <a:pt x="103" y="55"/>
                  <a:pt x="108" y="48"/>
                </a:cubicBezTo>
                <a:cubicBezTo>
                  <a:pt x="111" y="44"/>
                  <a:pt x="112" y="38"/>
                  <a:pt x="116" y="36"/>
                </a:cubicBezTo>
                <a:cubicBezTo>
                  <a:pt x="119" y="34"/>
                  <a:pt x="124" y="36"/>
                  <a:pt x="128" y="36"/>
                </a:cubicBezTo>
                <a:cubicBezTo>
                  <a:pt x="142" y="0"/>
                  <a:pt x="130" y="19"/>
                  <a:pt x="144" y="36"/>
                </a:cubicBezTo>
                <a:cubicBezTo>
                  <a:pt x="150" y="43"/>
                  <a:pt x="161" y="43"/>
                  <a:pt x="168" y="48"/>
                </a:cubicBezTo>
                <a:cubicBezTo>
                  <a:pt x="177" y="61"/>
                  <a:pt x="171" y="60"/>
                  <a:pt x="180" y="60"/>
                </a:cubicBezTo>
                <a:cubicBezTo>
                  <a:pt x="195" y="58"/>
                  <a:pt x="213" y="63"/>
                  <a:pt x="224" y="52"/>
                </a:cubicBezTo>
                <a:cubicBezTo>
                  <a:pt x="239" y="37"/>
                  <a:pt x="221" y="32"/>
                  <a:pt x="252" y="24"/>
                </a:cubicBezTo>
                <a:cubicBezTo>
                  <a:pt x="272" y="31"/>
                  <a:pt x="264" y="40"/>
                  <a:pt x="276" y="52"/>
                </a:cubicBezTo>
                <a:cubicBezTo>
                  <a:pt x="287" y="63"/>
                  <a:pt x="320" y="60"/>
                  <a:pt x="320" y="60"/>
                </a:cubicBezTo>
                <a:lnTo>
                  <a:pt x="40" y="64"/>
                </a:lnTo>
                <a:lnTo>
                  <a:pt x="0" y="60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8445" name="Picture 14" descr="tay1Cutou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533184">
            <a:off x="6324600" y="2133600"/>
            <a:ext cx="2338388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6" name="Freeform 15"/>
          <p:cNvSpPr>
            <a:spLocks/>
          </p:cNvSpPr>
          <p:nvPr/>
        </p:nvSpPr>
        <p:spPr bwMode="auto">
          <a:xfrm>
            <a:off x="6254750" y="3060700"/>
            <a:ext cx="584200" cy="266700"/>
          </a:xfrm>
          <a:custGeom>
            <a:avLst/>
            <a:gdLst>
              <a:gd name="T0" fmla="*/ 0 w 368"/>
              <a:gd name="T1" fmla="*/ 0 h 168"/>
              <a:gd name="T2" fmla="*/ 2147483647 w 368"/>
              <a:gd name="T3" fmla="*/ 2147483647 h 168"/>
              <a:gd name="T4" fmla="*/ 0 60000 65536"/>
              <a:gd name="T5" fmla="*/ 0 60000 65536"/>
              <a:gd name="T6" fmla="*/ 0 w 368"/>
              <a:gd name="T7" fmla="*/ 0 h 168"/>
              <a:gd name="T8" fmla="*/ 368 w 368"/>
              <a:gd name="T9" fmla="*/ 168 h 1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8" h="168">
                <a:moveTo>
                  <a:pt x="0" y="0"/>
                </a:moveTo>
                <a:lnTo>
                  <a:pt x="368" y="168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Freeform 16"/>
          <p:cNvSpPr>
            <a:spLocks/>
          </p:cNvSpPr>
          <p:nvPr/>
        </p:nvSpPr>
        <p:spPr bwMode="auto">
          <a:xfrm>
            <a:off x="7207250" y="3460750"/>
            <a:ext cx="120650" cy="44450"/>
          </a:xfrm>
          <a:custGeom>
            <a:avLst/>
            <a:gdLst>
              <a:gd name="T0" fmla="*/ 2147483647 w 76"/>
              <a:gd name="T1" fmla="*/ 2147483647 h 28"/>
              <a:gd name="T2" fmla="*/ 0 w 76"/>
              <a:gd name="T3" fmla="*/ 0 h 28"/>
              <a:gd name="T4" fmla="*/ 0 60000 65536"/>
              <a:gd name="T5" fmla="*/ 0 60000 65536"/>
              <a:gd name="T6" fmla="*/ 0 w 76"/>
              <a:gd name="T7" fmla="*/ 0 h 28"/>
              <a:gd name="T8" fmla="*/ 76 w 76"/>
              <a:gd name="T9" fmla="*/ 28 h 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6" h="28">
                <a:moveTo>
                  <a:pt x="76" y="28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8" name="Freeform 17"/>
          <p:cNvSpPr>
            <a:spLocks/>
          </p:cNvSpPr>
          <p:nvPr/>
        </p:nvSpPr>
        <p:spPr bwMode="auto">
          <a:xfrm>
            <a:off x="6096000" y="3086100"/>
            <a:ext cx="736600" cy="495300"/>
          </a:xfrm>
          <a:custGeom>
            <a:avLst/>
            <a:gdLst>
              <a:gd name="T0" fmla="*/ 2147483647 w 464"/>
              <a:gd name="T1" fmla="*/ 0 h 312"/>
              <a:gd name="T2" fmla="*/ 2147483647 w 464"/>
              <a:gd name="T3" fmla="*/ 2147483647 h 312"/>
              <a:gd name="T4" fmla="*/ 2147483647 w 464"/>
              <a:gd name="T5" fmla="*/ 2147483647 h 312"/>
              <a:gd name="T6" fmla="*/ 0 w 464"/>
              <a:gd name="T7" fmla="*/ 2147483647 h 312"/>
              <a:gd name="T8" fmla="*/ 2147483647 w 464"/>
              <a:gd name="T9" fmla="*/ 0 h 3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4"/>
              <a:gd name="T16" fmla="*/ 0 h 312"/>
              <a:gd name="T17" fmla="*/ 464 w 464"/>
              <a:gd name="T18" fmla="*/ 312 h 3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4" h="312">
                <a:moveTo>
                  <a:pt x="108" y="0"/>
                </a:moveTo>
                <a:lnTo>
                  <a:pt x="464" y="160"/>
                </a:lnTo>
                <a:lnTo>
                  <a:pt x="288" y="312"/>
                </a:lnTo>
                <a:lnTo>
                  <a:pt x="0" y="216"/>
                </a:lnTo>
                <a:lnTo>
                  <a:pt x="108" y="0"/>
                </a:lnTo>
                <a:close/>
              </a:path>
            </a:pathLst>
          </a:custGeom>
          <a:solidFill>
            <a:srgbClr val="00FFFF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Freeform 18"/>
          <p:cNvSpPr>
            <a:spLocks/>
          </p:cNvSpPr>
          <p:nvPr/>
        </p:nvSpPr>
        <p:spPr bwMode="auto">
          <a:xfrm>
            <a:off x="6781800" y="3467100"/>
            <a:ext cx="603250" cy="571500"/>
          </a:xfrm>
          <a:custGeom>
            <a:avLst/>
            <a:gdLst>
              <a:gd name="T0" fmla="*/ 2147483647 w 380"/>
              <a:gd name="T1" fmla="*/ 0 h 360"/>
              <a:gd name="T2" fmla="*/ 2147483647 w 380"/>
              <a:gd name="T3" fmla="*/ 2147483647 h 360"/>
              <a:gd name="T4" fmla="*/ 2147483647 w 380"/>
              <a:gd name="T5" fmla="*/ 2147483647 h 360"/>
              <a:gd name="T6" fmla="*/ 2147483647 w 380"/>
              <a:gd name="T7" fmla="*/ 2147483647 h 360"/>
              <a:gd name="T8" fmla="*/ 2147483647 w 380"/>
              <a:gd name="T9" fmla="*/ 2147483647 h 360"/>
              <a:gd name="T10" fmla="*/ 0 w 380"/>
              <a:gd name="T11" fmla="*/ 2147483647 h 360"/>
              <a:gd name="T12" fmla="*/ 2147483647 w 380"/>
              <a:gd name="T13" fmla="*/ 2147483647 h 360"/>
              <a:gd name="T14" fmla="*/ 2147483647 w 380"/>
              <a:gd name="T15" fmla="*/ 2147483647 h 360"/>
              <a:gd name="T16" fmla="*/ 2147483647 w 380"/>
              <a:gd name="T17" fmla="*/ 2147483647 h 360"/>
              <a:gd name="T18" fmla="*/ 2147483647 w 380"/>
              <a:gd name="T19" fmla="*/ 0 h 3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80"/>
              <a:gd name="T31" fmla="*/ 0 h 360"/>
              <a:gd name="T32" fmla="*/ 380 w 380"/>
              <a:gd name="T33" fmla="*/ 360 h 36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80" h="360">
                <a:moveTo>
                  <a:pt x="272" y="0"/>
                </a:moveTo>
                <a:lnTo>
                  <a:pt x="184" y="64"/>
                </a:lnTo>
                <a:lnTo>
                  <a:pt x="148" y="88"/>
                </a:lnTo>
                <a:lnTo>
                  <a:pt x="116" y="128"/>
                </a:lnTo>
                <a:lnTo>
                  <a:pt x="52" y="164"/>
                </a:lnTo>
                <a:lnTo>
                  <a:pt x="0" y="216"/>
                </a:lnTo>
                <a:lnTo>
                  <a:pt x="48" y="312"/>
                </a:lnTo>
                <a:lnTo>
                  <a:pt x="192" y="360"/>
                </a:lnTo>
                <a:lnTo>
                  <a:pt x="380" y="56"/>
                </a:lnTo>
                <a:lnTo>
                  <a:pt x="272" y="0"/>
                </a:lnTo>
                <a:close/>
              </a:path>
            </a:pathLst>
          </a:custGeom>
          <a:solidFill>
            <a:srgbClr val="00FFFF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Rectangle 19"/>
          <p:cNvSpPr>
            <a:spLocks noChangeArrowheads="1"/>
          </p:cNvSpPr>
          <p:nvPr/>
        </p:nvSpPr>
        <p:spPr bwMode="auto">
          <a:xfrm rot="1355970">
            <a:off x="5022850" y="3830638"/>
            <a:ext cx="3032125" cy="82550"/>
          </a:xfrm>
          <a:prstGeom prst="rect">
            <a:avLst/>
          </a:prstGeom>
          <a:solidFill>
            <a:schemeClr val="bg1">
              <a:alpha val="4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8451" name="Text Box 20"/>
          <p:cNvSpPr txBox="1">
            <a:spLocks noChangeArrowheads="1"/>
          </p:cNvSpPr>
          <p:nvPr/>
        </p:nvSpPr>
        <p:spPr bwMode="auto">
          <a:xfrm>
            <a:off x="7010400" y="5334000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/>
              <a:t>Hình 22.3</a:t>
            </a:r>
          </a:p>
        </p:txBody>
      </p:sp>
      <p:pic>
        <p:nvPicPr>
          <p:cNvPr id="12309" name="Picture 21" descr="Flame-04-jun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971800"/>
            <a:ext cx="9906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10" name="AutoShape 22"/>
          <p:cNvSpPr>
            <a:spLocks noChangeArrowheads="1"/>
          </p:cNvSpPr>
          <p:nvPr/>
        </p:nvSpPr>
        <p:spPr bwMode="auto">
          <a:xfrm rot="-5400000">
            <a:off x="5448300" y="4457700"/>
            <a:ext cx="304800" cy="381000"/>
          </a:xfrm>
          <a:prstGeom prst="flowChartMerge">
            <a:avLst/>
          </a:prstGeom>
          <a:solidFill>
            <a:srgbClr val="FF330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8454" name="Text Box 23"/>
          <p:cNvSpPr txBox="1">
            <a:spLocks noChangeArrowheads="1"/>
          </p:cNvSpPr>
          <p:nvPr/>
        </p:nvSpPr>
        <p:spPr bwMode="auto">
          <a:xfrm>
            <a:off x="5257800" y="42672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b="1"/>
              <a:t>Play</a:t>
            </a:r>
          </a:p>
        </p:txBody>
      </p:sp>
      <p:pic>
        <p:nvPicPr>
          <p:cNvPr id="18455" name="Picture 24" descr="den conCutou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657600"/>
            <a:ext cx="1074738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56" name="WordArt 25"/>
          <p:cNvSpPr>
            <a:spLocks noChangeArrowheads="1" noChangeShapeType="1" noTextEdit="1"/>
          </p:cNvSpPr>
          <p:nvPr/>
        </p:nvSpPr>
        <p:spPr bwMode="auto">
          <a:xfrm>
            <a:off x="995363" y="228600"/>
            <a:ext cx="7153275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18457" name="Group 30"/>
          <p:cNvGrpSpPr>
            <a:grpSpLocks/>
          </p:cNvGrpSpPr>
          <p:nvPr/>
        </p:nvGrpSpPr>
        <p:grpSpPr bwMode="auto">
          <a:xfrm>
            <a:off x="6400800" y="4648200"/>
            <a:ext cx="1600200" cy="584200"/>
            <a:chOff x="4128" y="2784"/>
            <a:chExt cx="1008" cy="368"/>
          </a:xfrm>
        </p:grpSpPr>
        <p:sp>
          <p:nvSpPr>
            <p:cNvPr id="18459" name="Text Box 28"/>
            <p:cNvSpPr txBox="1">
              <a:spLocks noChangeArrowheads="1"/>
            </p:cNvSpPr>
            <p:nvPr/>
          </p:nvSpPr>
          <p:spPr bwMode="auto">
            <a:xfrm>
              <a:off x="4128" y="2832"/>
              <a:ext cx="576" cy="320"/>
            </a:xfrm>
            <a:prstGeom prst="rect">
              <a:avLst/>
            </a:prstGeom>
            <a:noFill/>
            <a:ln w="50800" algn="ctr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/>
                <a:t>Sáp</a:t>
              </a:r>
            </a:p>
          </p:txBody>
        </p:sp>
        <p:sp>
          <p:nvSpPr>
            <p:cNvPr id="18460" name="Line 29"/>
            <p:cNvSpPr>
              <a:spLocks noChangeShapeType="1"/>
            </p:cNvSpPr>
            <p:nvPr/>
          </p:nvSpPr>
          <p:spPr bwMode="auto">
            <a:xfrm flipV="1">
              <a:off x="4704" y="2784"/>
              <a:ext cx="432" cy="192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58" name="TextBox 29"/>
          <p:cNvSpPr txBox="1">
            <a:spLocks noChangeArrowheads="1"/>
          </p:cNvSpPr>
          <p:nvPr/>
        </p:nvSpPr>
        <p:spPr bwMode="auto">
          <a:xfrm>
            <a:off x="0" y="0"/>
            <a:ext cx="9144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lỏng</a:t>
            </a:r>
            <a:endParaRPr lang="en-US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187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3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repeatCount="indefinite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9" presetID="64" presetClass="path" presetSubtype="0" repeatCount="indefinite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0695 L 0 -0.0208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2" presetID="10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6" presetID="64" presetClass="path" presetSubtype="0" repeatCount="indefinite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25 0.00834 L 0.00833 -0.0055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10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6" presetID="64" presetClass="path" presetSubtype="0" repeatCount="indefinite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0.00139 L 0.0125 -0.02639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9" presetID="10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3" presetID="64" presetClass="path" presetSubtype="0" repeatCount="indefinite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1667 L 0.00833 0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46" presetID="22" presetClass="entr" presetSubtype="4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50" presetID="22" presetClass="entr" presetSubtype="4" repeatCount="indefinite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10"/>
                  </p:tgtEl>
                </p:cond>
              </p:nextCondLst>
            </p:seq>
          </p:childTnLst>
        </p:cTn>
      </p:par>
    </p:tnLst>
    <p:bldLst>
      <p:bldP spid="12290" grpId="0" animBg="1"/>
      <p:bldP spid="12295" grpId="0" animBg="1"/>
      <p:bldP spid="12295" grpId="1" animBg="1"/>
      <p:bldP spid="12296" grpId="0" animBg="1"/>
      <p:bldP spid="12296" grpId="1" animBg="1"/>
      <p:bldP spid="12297" grpId="0" animBg="1"/>
      <p:bldP spid="12297" grpId="1" animBg="1"/>
      <p:bldP spid="12298" grpId="0" animBg="1"/>
      <p:bldP spid="12298" grpId="1" animBg="1"/>
      <p:bldP spid="12299" grpId="0" animBg="1"/>
      <p:bldP spid="12301" grpId="0" animBg="1"/>
      <p:bldP spid="184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E23F21B-E177-4547-88C5-3FDC31C4FA74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grpSp>
        <p:nvGrpSpPr>
          <p:cNvPr id="19459" name="Group 3"/>
          <p:cNvGrpSpPr>
            <a:grpSpLocks/>
          </p:cNvGrpSpPr>
          <p:nvPr/>
        </p:nvGrpSpPr>
        <p:grpSpPr bwMode="auto">
          <a:xfrm rot="1373107">
            <a:off x="4267200" y="3200400"/>
            <a:ext cx="4495800" cy="685800"/>
            <a:chOff x="1488" y="1776"/>
            <a:chExt cx="2832" cy="432"/>
          </a:xfrm>
        </p:grpSpPr>
        <p:sp>
          <p:nvSpPr>
            <p:cNvPr id="19478" name="AutoShape 4"/>
            <p:cNvSpPr>
              <a:spLocks noChangeArrowheads="1"/>
            </p:cNvSpPr>
            <p:nvPr/>
          </p:nvSpPr>
          <p:spPr bwMode="auto">
            <a:xfrm>
              <a:off x="3744" y="1776"/>
              <a:ext cx="576" cy="432"/>
            </a:xfrm>
            <a:prstGeom prst="flowChartDelay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9479" name="Rectangle 5"/>
            <p:cNvSpPr>
              <a:spLocks noChangeArrowheads="1"/>
            </p:cNvSpPr>
            <p:nvPr/>
          </p:nvSpPr>
          <p:spPr bwMode="auto">
            <a:xfrm>
              <a:off x="1488" y="1776"/>
              <a:ext cx="2256" cy="432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9460" name="Freeform 6"/>
          <p:cNvSpPr>
            <a:spLocks/>
          </p:cNvSpPr>
          <p:nvPr/>
        </p:nvSpPr>
        <p:spPr bwMode="auto">
          <a:xfrm>
            <a:off x="4489450" y="3048000"/>
            <a:ext cx="4114800" cy="1543050"/>
          </a:xfrm>
          <a:custGeom>
            <a:avLst/>
            <a:gdLst>
              <a:gd name="T0" fmla="*/ 2147483647 w 2592"/>
              <a:gd name="T1" fmla="*/ 0 h 972"/>
              <a:gd name="T2" fmla="*/ 2147483647 w 2592"/>
              <a:gd name="T3" fmla="*/ 0 h 972"/>
              <a:gd name="T4" fmla="*/ 2147483647 w 2592"/>
              <a:gd name="T5" fmla="*/ 2147483647 h 972"/>
              <a:gd name="T6" fmla="*/ 2147483647 w 2592"/>
              <a:gd name="T7" fmla="*/ 2147483647 h 972"/>
              <a:gd name="T8" fmla="*/ 2147483647 w 2592"/>
              <a:gd name="T9" fmla="*/ 2147483647 h 972"/>
              <a:gd name="T10" fmla="*/ 2147483647 w 2592"/>
              <a:gd name="T11" fmla="*/ 2147483647 h 972"/>
              <a:gd name="T12" fmla="*/ 2147483647 w 2592"/>
              <a:gd name="T13" fmla="*/ 2147483647 h 972"/>
              <a:gd name="T14" fmla="*/ 2147483647 w 2592"/>
              <a:gd name="T15" fmla="*/ 2147483647 h 972"/>
              <a:gd name="T16" fmla="*/ 2147483647 w 2592"/>
              <a:gd name="T17" fmla="*/ 2147483647 h 972"/>
              <a:gd name="T18" fmla="*/ 2147483647 w 2592"/>
              <a:gd name="T19" fmla="*/ 2147483647 h 972"/>
              <a:gd name="T20" fmla="*/ 2147483647 w 2592"/>
              <a:gd name="T21" fmla="*/ 2147483647 h 972"/>
              <a:gd name="T22" fmla="*/ 2147483647 w 2592"/>
              <a:gd name="T23" fmla="*/ 2147483647 h 972"/>
              <a:gd name="T24" fmla="*/ 2147483647 w 2592"/>
              <a:gd name="T25" fmla="*/ 2147483647 h 972"/>
              <a:gd name="T26" fmla="*/ 2147483647 w 2592"/>
              <a:gd name="T27" fmla="*/ 2147483647 h 972"/>
              <a:gd name="T28" fmla="*/ 2147483647 w 2592"/>
              <a:gd name="T29" fmla="*/ 2147483647 h 972"/>
              <a:gd name="T30" fmla="*/ 2147483647 w 2592"/>
              <a:gd name="T31" fmla="*/ 2147483647 h 972"/>
              <a:gd name="T32" fmla="*/ 0 w 2592"/>
              <a:gd name="T33" fmla="*/ 2147483647 h 972"/>
              <a:gd name="T34" fmla="*/ 2147483647 w 2592"/>
              <a:gd name="T35" fmla="*/ 0 h 97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592"/>
              <a:gd name="T55" fmla="*/ 0 h 972"/>
              <a:gd name="T56" fmla="*/ 2592 w 2592"/>
              <a:gd name="T57" fmla="*/ 972 h 97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592" h="972">
                <a:moveTo>
                  <a:pt x="52" y="0"/>
                </a:moveTo>
                <a:lnTo>
                  <a:pt x="1060" y="0"/>
                </a:lnTo>
                <a:lnTo>
                  <a:pt x="2452" y="576"/>
                </a:lnTo>
                <a:lnTo>
                  <a:pt x="2512" y="624"/>
                </a:lnTo>
                <a:lnTo>
                  <a:pt x="2548" y="672"/>
                </a:lnTo>
                <a:lnTo>
                  <a:pt x="2572" y="712"/>
                </a:lnTo>
                <a:lnTo>
                  <a:pt x="2592" y="764"/>
                </a:lnTo>
                <a:lnTo>
                  <a:pt x="2588" y="816"/>
                </a:lnTo>
                <a:lnTo>
                  <a:pt x="2572" y="868"/>
                </a:lnTo>
                <a:lnTo>
                  <a:pt x="2536" y="908"/>
                </a:lnTo>
                <a:lnTo>
                  <a:pt x="2492" y="948"/>
                </a:lnTo>
                <a:lnTo>
                  <a:pt x="2424" y="972"/>
                </a:lnTo>
                <a:lnTo>
                  <a:pt x="2364" y="972"/>
                </a:lnTo>
                <a:lnTo>
                  <a:pt x="2260" y="952"/>
                </a:lnTo>
                <a:lnTo>
                  <a:pt x="2168" y="916"/>
                </a:lnTo>
                <a:lnTo>
                  <a:pt x="1924" y="816"/>
                </a:lnTo>
                <a:lnTo>
                  <a:pt x="0" y="4"/>
                </a:lnTo>
                <a:lnTo>
                  <a:pt x="52" y="0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Freeform 12"/>
          <p:cNvSpPr>
            <a:spLocks/>
          </p:cNvSpPr>
          <p:nvPr/>
        </p:nvSpPr>
        <p:spPr bwMode="auto">
          <a:xfrm>
            <a:off x="7950200" y="4030663"/>
            <a:ext cx="604838" cy="606425"/>
          </a:xfrm>
          <a:custGeom>
            <a:avLst/>
            <a:gdLst>
              <a:gd name="T0" fmla="*/ 2147483647 w 381"/>
              <a:gd name="T1" fmla="*/ 2147483647 h 382"/>
              <a:gd name="T2" fmla="*/ 2147483647 w 381"/>
              <a:gd name="T3" fmla="*/ 2147483647 h 382"/>
              <a:gd name="T4" fmla="*/ 2147483647 w 381"/>
              <a:gd name="T5" fmla="*/ 2147483647 h 382"/>
              <a:gd name="T6" fmla="*/ 2147483647 w 381"/>
              <a:gd name="T7" fmla="*/ 2147483647 h 382"/>
              <a:gd name="T8" fmla="*/ 2147483647 w 381"/>
              <a:gd name="T9" fmla="*/ 2147483647 h 382"/>
              <a:gd name="T10" fmla="*/ 2147483647 w 381"/>
              <a:gd name="T11" fmla="*/ 2147483647 h 382"/>
              <a:gd name="T12" fmla="*/ 2147483647 w 381"/>
              <a:gd name="T13" fmla="*/ 2147483647 h 382"/>
              <a:gd name="T14" fmla="*/ 2147483647 w 381"/>
              <a:gd name="T15" fmla="*/ 2147483647 h 382"/>
              <a:gd name="T16" fmla="*/ 2147483647 w 381"/>
              <a:gd name="T17" fmla="*/ 2147483647 h 382"/>
              <a:gd name="T18" fmla="*/ 2147483647 w 381"/>
              <a:gd name="T19" fmla="*/ 2147483647 h 382"/>
              <a:gd name="T20" fmla="*/ 2147483647 w 381"/>
              <a:gd name="T21" fmla="*/ 2147483647 h 382"/>
              <a:gd name="T22" fmla="*/ 0 w 381"/>
              <a:gd name="T23" fmla="*/ 2147483647 h 382"/>
              <a:gd name="T24" fmla="*/ 2147483647 w 381"/>
              <a:gd name="T25" fmla="*/ 2147483647 h 382"/>
              <a:gd name="T26" fmla="*/ 2147483647 w 381"/>
              <a:gd name="T27" fmla="*/ 2147483647 h 382"/>
              <a:gd name="T28" fmla="*/ 2147483647 w 381"/>
              <a:gd name="T29" fmla="*/ 2147483647 h 382"/>
              <a:gd name="T30" fmla="*/ 2147483647 w 381"/>
              <a:gd name="T31" fmla="*/ 2147483647 h 382"/>
              <a:gd name="T32" fmla="*/ 2147483647 w 381"/>
              <a:gd name="T33" fmla="*/ 2147483647 h 38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81"/>
              <a:gd name="T52" fmla="*/ 0 h 382"/>
              <a:gd name="T53" fmla="*/ 381 w 381"/>
              <a:gd name="T54" fmla="*/ 382 h 38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81" h="382">
                <a:moveTo>
                  <a:pt x="128" y="13"/>
                </a:moveTo>
                <a:cubicBezTo>
                  <a:pt x="160" y="5"/>
                  <a:pt x="151" y="0"/>
                  <a:pt x="192" y="5"/>
                </a:cubicBezTo>
                <a:cubicBezTo>
                  <a:pt x="214" y="11"/>
                  <a:pt x="238" y="14"/>
                  <a:pt x="260" y="21"/>
                </a:cubicBezTo>
                <a:cubicBezTo>
                  <a:pt x="266" y="38"/>
                  <a:pt x="274" y="43"/>
                  <a:pt x="284" y="57"/>
                </a:cubicBezTo>
                <a:cubicBezTo>
                  <a:pt x="300" y="80"/>
                  <a:pt x="312" y="101"/>
                  <a:pt x="336" y="117"/>
                </a:cubicBezTo>
                <a:cubicBezTo>
                  <a:pt x="348" y="135"/>
                  <a:pt x="361" y="143"/>
                  <a:pt x="368" y="165"/>
                </a:cubicBezTo>
                <a:cubicBezTo>
                  <a:pt x="365" y="219"/>
                  <a:pt x="381" y="240"/>
                  <a:pt x="344" y="265"/>
                </a:cubicBezTo>
                <a:cubicBezTo>
                  <a:pt x="333" y="298"/>
                  <a:pt x="334" y="312"/>
                  <a:pt x="296" y="325"/>
                </a:cubicBezTo>
                <a:cubicBezTo>
                  <a:pt x="273" y="342"/>
                  <a:pt x="267" y="341"/>
                  <a:pt x="236" y="345"/>
                </a:cubicBezTo>
                <a:cubicBezTo>
                  <a:pt x="125" y="382"/>
                  <a:pt x="107" y="328"/>
                  <a:pt x="36" y="281"/>
                </a:cubicBezTo>
                <a:cubicBezTo>
                  <a:pt x="28" y="268"/>
                  <a:pt x="14" y="263"/>
                  <a:pt x="8" y="249"/>
                </a:cubicBezTo>
                <a:cubicBezTo>
                  <a:pt x="5" y="241"/>
                  <a:pt x="0" y="225"/>
                  <a:pt x="0" y="225"/>
                </a:cubicBezTo>
                <a:cubicBezTo>
                  <a:pt x="5" y="193"/>
                  <a:pt x="10" y="163"/>
                  <a:pt x="20" y="133"/>
                </a:cubicBezTo>
                <a:cubicBezTo>
                  <a:pt x="22" y="128"/>
                  <a:pt x="65" y="95"/>
                  <a:pt x="68" y="93"/>
                </a:cubicBezTo>
                <a:cubicBezTo>
                  <a:pt x="72" y="90"/>
                  <a:pt x="80" y="85"/>
                  <a:pt x="80" y="85"/>
                </a:cubicBezTo>
                <a:cubicBezTo>
                  <a:pt x="85" y="70"/>
                  <a:pt x="91" y="50"/>
                  <a:pt x="100" y="37"/>
                </a:cubicBezTo>
                <a:cubicBezTo>
                  <a:pt x="107" y="26"/>
                  <a:pt x="119" y="22"/>
                  <a:pt x="128" y="13"/>
                </a:cubicBezTo>
                <a:close/>
              </a:path>
            </a:pathLst>
          </a:custGeom>
          <a:solidFill>
            <a:srgbClr val="FF00FF">
              <a:alpha val="4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9462" name="Picture 14" descr="tay1Cutou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533184">
            <a:off x="6324600" y="2133600"/>
            <a:ext cx="2338388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Freeform 15"/>
          <p:cNvSpPr>
            <a:spLocks/>
          </p:cNvSpPr>
          <p:nvPr/>
        </p:nvSpPr>
        <p:spPr bwMode="auto">
          <a:xfrm>
            <a:off x="6254750" y="3060700"/>
            <a:ext cx="584200" cy="266700"/>
          </a:xfrm>
          <a:custGeom>
            <a:avLst/>
            <a:gdLst>
              <a:gd name="T0" fmla="*/ 0 w 368"/>
              <a:gd name="T1" fmla="*/ 0 h 168"/>
              <a:gd name="T2" fmla="*/ 2147483647 w 368"/>
              <a:gd name="T3" fmla="*/ 2147483647 h 168"/>
              <a:gd name="T4" fmla="*/ 0 60000 65536"/>
              <a:gd name="T5" fmla="*/ 0 60000 65536"/>
              <a:gd name="T6" fmla="*/ 0 w 368"/>
              <a:gd name="T7" fmla="*/ 0 h 168"/>
              <a:gd name="T8" fmla="*/ 368 w 368"/>
              <a:gd name="T9" fmla="*/ 168 h 1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8" h="168">
                <a:moveTo>
                  <a:pt x="0" y="0"/>
                </a:moveTo>
                <a:lnTo>
                  <a:pt x="368" y="168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Freeform 16"/>
          <p:cNvSpPr>
            <a:spLocks/>
          </p:cNvSpPr>
          <p:nvPr/>
        </p:nvSpPr>
        <p:spPr bwMode="auto">
          <a:xfrm>
            <a:off x="7207250" y="3460750"/>
            <a:ext cx="120650" cy="44450"/>
          </a:xfrm>
          <a:custGeom>
            <a:avLst/>
            <a:gdLst>
              <a:gd name="T0" fmla="*/ 2147483647 w 76"/>
              <a:gd name="T1" fmla="*/ 2147483647 h 28"/>
              <a:gd name="T2" fmla="*/ 0 w 76"/>
              <a:gd name="T3" fmla="*/ 0 h 28"/>
              <a:gd name="T4" fmla="*/ 0 60000 65536"/>
              <a:gd name="T5" fmla="*/ 0 60000 65536"/>
              <a:gd name="T6" fmla="*/ 0 w 76"/>
              <a:gd name="T7" fmla="*/ 0 h 28"/>
              <a:gd name="T8" fmla="*/ 76 w 76"/>
              <a:gd name="T9" fmla="*/ 28 h 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6" h="28">
                <a:moveTo>
                  <a:pt x="76" y="28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Freeform 17"/>
          <p:cNvSpPr>
            <a:spLocks/>
          </p:cNvSpPr>
          <p:nvPr/>
        </p:nvSpPr>
        <p:spPr bwMode="auto">
          <a:xfrm>
            <a:off x="6096000" y="3086100"/>
            <a:ext cx="736600" cy="495300"/>
          </a:xfrm>
          <a:custGeom>
            <a:avLst/>
            <a:gdLst>
              <a:gd name="T0" fmla="*/ 2147483647 w 464"/>
              <a:gd name="T1" fmla="*/ 0 h 312"/>
              <a:gd name="T2" fmla="*/ 2147483647 w 464"/>
              <a:gd name="T3" fmla="*/ 2147483647 h 312"/>
              <a:gd name="T4" fmla="*/ 2147483647 w 464"/>
              <a:gd name="T5" fmla="*/ 2147483647 h 312"/>
              <a:gd name="T6" fmla="*/ 0 w 464"/>
              <a:gd name="T7" fmla="*/ 2147483647 h 312"/>
              <a:gd name="T8" fmla="*/ 2147483647 w 464"/>
              <a:gd name="T9" fmla="*/ 0 h 3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4"/>
              <a:gd name="T16" fmla="*/ 0 h 312"/>
              <a:gd name="T17" fmla="*/ 464 w 464"/>
              <a:gd name="T18" fmla="*/ 312 h 3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4" h="312">
                <a:moveTo>
                  <a:pt x="108" y="0"/>
                </a:moveTo>
                <a:lnTo>
                  <a:pt x="464" y="160"/>
                </a:lnTo>
                <a:lnTo>
                  <a:pt x="288" y="312"/>
                </a:lnTo>
                <a:lnTo>
                  <a:pt x="0" y="216"/>
                </a:lnTo>
                <a:lnTo>
                  <a:pt x="108" y="0"/>
                </a:lnTo>
                <a:close/>
              </a:path>
            </a:pathLst>
          </a:custGeom>
          <a:solidFill>
            <a:srgbClr val="00FFFF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Freeform 18"/>
          <p:cNvSpPr>
            <a:spLocks/>
          </p:cNvSpPr>
          <p:nvPr/>
        </p:nvSpPr>
        <p:spPr bwMode="auto">
          <a:xfrm>
            <a:off x="6781800" y="3467100"/>
            <a:ext cx="603250" cy="571500"/>
          </a:xfrm>
          <a:custGeom>
            <a:avLst/>
            <a:gdLst>
              <a:gd name="T0" fmla="*/ 2147483647 w 380"/>
              <a:gd name="T1" fmla="*/ 0 h 360"/>
              <a:gd name="T2" fmla="*/ 2147483647 w 380"/>
              <a:gd name="T3" fmla="*/ 2147483647 h 360"/>
              <a:gd name="T4" fmla="*/ 2147483647 w 380"/>
              <a:gd name="T5" fmla="*/ 2147483647 h 360"/>
              <a:gd name="T6" fmla="*/ 2147483647 w 380"/>
              <a:gd name="T7" fmla="*/ 2147483647 h 360"/>
              <a:gd name="T8" fmla="*/ 2147483647 w 380"/>
              <a:gd name="T9" fmla="*/ 2147483647 h 360"/>
              <a:gd name="T10" fmla="*/ 0 w 380"/>
              <a:gd name="T11" fmla="*/ 2147483647 h 360"/>
              <a:gd name="T12" fmla="*/ 2147483647 w 380"/>
              <a:gd name="T13" fmla="*/ 2147483647 h 360"/>
              <a:gd name="T14" fmla="*/ 2147483647 w 380"/>
              <a:gd name="T15" fmla="*/ 2147483647 h 360"/>
              <a:gd name="T16" fmla="*/ 2147483647 w 380"/>
              <a:gd name="T17" fmla="*/ 2147483647 h 360"/>
              <a:gd name="T18" fmla="*/ 2147483647 w 380"/>
              <a:gd name="T19" fmla="*/ 0 h 3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80"/>
              <a:gd name="T31" fmla="*/ 0 h 360"/>
              <a:gd name="T32" fmla="*/ 380 w 380"/>
              <a:gd name="T33" fmla="*/ 360 h 36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80" h="360">
                <a:moveTo>
                  <a:pt x="272" y="0"/>
                </a:moveTo>
                <a:lnTo>
                  <a:pt x="184" y="64"/>
                </a:lnTo>
                <a:lnTo>
                  <a:pt x="148" y="88"/>
                </a:lnTo>
                <a:lnTo>
                  <a:pt x="116" y="128"/>
                </a:lnTo>
                <a:lnTo>
                  <a:pt x="52" y="164"/>
                </a:lnTo>
                <a:lnTo>
                  <a:pt x="0" y="216"/>
                </a:lnTo>
                <a:lnTo>
                  <a:pt x="48" y="312"/>
                </a:lnTo>
                <a:lnTo>
                  <a:pt x="192" y="360"/>
                </a:lnTo>
                <a:lnTo>
                  <a:pt x="380" y="56"/>
                </a:lnTo>
                <a:lnTo>
                  <a:pt x="272" y="0"/>
                </a:lnTo>
                <a:close/>
              </a:path>
            </a:pathLst>
          </a:custGeom>
          <a:solidFill>
            <a:srgbClr val="00FFFF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Rectangle 19"/>
          <p:cNvSpPr>
            <a:spLocks noChangeArrowheads="1"/>
          </p:cNvSpPr>
          <p:nvPr/>
        </p:nvSpPr>
        <p:spPr bwMode="auto">
          <a:xfrm rot="1355970">
            <a:off x="5022850" y="3830638"/>
            <a:ext cx="3032125" cy="82550"/>
          </a:xfrm>
          <a:prstGeom prst="rect">
            <a:avLst/>
          </a:prstGeom>
          <a:solidFill>
            <a:schemeClr val="bg1">
              <a:alpha val="4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9468" name="Text Box 20"/>
          <p:cNvSpPr txBox="1">
            <a:spLocks noChangeArrowheads="1"/>
          </p:cNvSpPr>
          <p:nvPr/>
        </p:nvSpPr>
        <p:spPr bwMode="auto">
          <a:xfrm>
            <a:off x="6781800" y="51816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/>
              <a:t>Hình 22.3</a:t>
            </a:r>
          </a:p>
        </p:txBody>
      </p:sp>
      <p:sp>
        <p:nvSpPr>
          <p:cNvPr id="19469" name="Text Box 23"/>
          <p:cNvSpPr txBox="1">
            <a:spLocks noChangeArrowheads="1"/>
          </p:cNvSpPr>
          <p:nvPr/>
        </p:nvSpPr>
        <p:spPr bwMode="auto">
          <a:xfrm>
            <a:off x="5257800" y="41910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/>
              <a:t>Close</a:t>
            </a:r>
          </a:p>
        </p:txBody>
      </p:sp>
      <p:pic>
        <p:nvPicPr>
          <p:cNvPr id="19470" name="Picture 24" descr="den conCutou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657600"/>
            <a:ext cx="1074738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30" name="Text Box 26"/>
          <p:cNvSpPr txBox="1">
            <a:spLocks noChangeArrowheads="1"/>
          </p:cNvSpPr>
          <p:nvPr/>
        </p:nvSpPr>
        <p:spPr bwMode="auto">
          <a:xfrm>
            <a:off x="0" y="1143000"/>
            <a:ext cx="3810000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C6: Khi nước ở phần trên của ống nghiệm bắt đầu sôi thì cục sáp ở đáy ống nghiệm có bị nóng chảy không? Từ thí nghiệm này có thể rút ra nhận xét gì  về tính dẫn nhiệt của chất lỏng? </a:t>
            </a:r>
          </a:p>
        </p:txBody>
      </p: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0" y="4800600"/>
            <a:ext cx="60198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u="sng">
                <a:solidFill>
                  <a:srgbClr val="FF0000"/>
                </a:solidFill>
                <a:latin typeface="Times New Roman" pitchFamily="18" charset="0"/>
              </a:rPr>
              <a:t>Trả lời:</a:t>
            </a:r>
            <a:r>
              <a:rPr lang="en-US" sz="2800">
                <a:latin typeface="Times New Roman" pitchFamily="18" charset="0"/>
              </a:rPr>
              <a:t> 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Khi nước ở phần trên của ống nghiệm bắt đầu sôi thì cục sáp ở đáy ống nghiệm</a:t>
            </a:r>
            <a:r>
              <a:rPr lang="en-US" sz="2800">
                <a:latin typeface="Times New Roman" pitchFamily="18" charset="0"/>
              </a:rPr>
              <a:t> 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không nóng chảy, chứng tỏ chất lỏng dẫn nhiệt kém.</a:t>
            </a:r>
          </a:p>
        </p:txBody>
      </p:sp>
      <p:grpSp>
        <p:nvGrpSpPr>
          <p:cNvPr id="19473" name="Group 28"/>
          <p:cNvGrpSpPr>
            <a:grpSpLocks/>
          </p:cNvGrpSpPr>
          <p:nvPr/>
        </p:nvGrpSpPr>
        <p:grpSpPr bwMode="auto">
          <a:xfrm>
            <a:off x="6553200" y="4419600"/>
            <a:ext cx="1600200" cy="584200"/>
            <a:chOff x="4128" y="2784"/>
            <a:chExt cx="1008" cy="368"/>
          </a:xfrm>
        </p:grpSpPr>
        <p:sp>
          <p:nvSpPr>
            <p:cNvPr id="19476" name="Text Box 29"/>
            <p:cNvSpPr txBox="1">
              <a:spLocks noChangeArrowheads="1"/>
            </p:cNvSpPr>
            <p:nvPr/>
          </p:nvSpPr>
          <p:spPr bwMode="auto">
            <a:xfrm>
              <a:off x="4128" y="2832"/>
              <a:ext cx="576" cy="320"/>
            </a:xfrm>
            <a:prstGeom prst="rect">
              <a:avLst/>
            </a:prstGeom>
            <a:noFill/>
            <a:ln w="50800" algn="ctr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/>
                <a:t>Sáp</a:t>
              </a:r>
            </a:p>
          </p:txBody>
        </p:sp>
        <p:sp>
          <p:nvSpPr>
            <p:cNvPr id="19477" name="Line 30"/>
            <p:cNvSpPr>
              <a:spLocks noChangeShapeType="1"/>
            </p:cNvSpPr>
            <p:nvPr/>
          </p:nvSpPr>
          <p:spPr bwMode="auto">
            <a:xfrm flipV="1">
              <a:off x="4704" y="2784"/>
              <a:ext cx="432" cy="192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74" name="AutoShape 31"/>
          <p:cNvSpPr>
            <a:spLocks noChangeArrowheads="1"/>
          </p:cNvSpPr>
          <p:nvPr/>
        </p:nvSpPr>
        <p:spPr bwMode="auto">
          <a:xfrm rot="-5400000">
            <a:off x="5448300" y="4457700"/>
            <a:ext cx="304800" cy="381000"/>
          </a:xfrm>
          <a:prstGeom prst="flowChartMerge">
            <a:avLst/>
          </a:prstGeom>
          <a:solidFill>
            <a:srgbClr val="FF330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9475" name="TextBox 23"/>
          <p:cNvSpPr txBox="1">
            <a:spLocks noChangeArrowheads="1"/>
          </p:cNvSpPr>
          <p:nvPr/>
        </p:nvSpPr>
        <p:spPr bwMode="auto">
          <a:xfrm>
            <a:off x="0" y="152400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Thí nghiệm về sự dẫn nhiệt của chất lỏng</a:t>
            </a:r>
          </a:p>
        </p:txBody>
      </p:sp>
    </p:spTree>
    <p:extLst>
      <p:ext uri="{BB962C8B-B14F-4D97-AF65-F5344CB8AC3E}">
        <p14:creationId xmlns:p14="http://schemas.microsoft.com/office/powerpoint/2010/main" val="3971293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7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30" grpId="0"/>
      <p:bldP spid="471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CBD65D7-9635-462D-AF97-C71E1EEEEDDF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20483" name="Line 13"/>
          <p:cNvSpPr>
            <a:spLocks noChangeShapeType="1"/>
          </p:cNvSpPr>
          <p:nvPr/>
        </p:nvSpPr>
        <p:spPr bwMode="auto">
          <a:xfrm>
            <a:off x="4724400" y="1295400"/>
            <a:ext cx="0" cy="624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4" name="Text Box 20"/>
          <p:cNvSpPr txBox="1">
            <a:spLocks noChangeArrowheads="1"/>
          </p:cNvSpPr>
          <p:nvPr/>
        </p:nvSpPr>
        <p:spPr bwMode="auto">
          <a:xfrm>
            <a:off x="0" y="1219200"/>
            <a:ext cx="3276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</a:rPr>
              <a:t>3. Thí nghiệm 3 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0" y="2057400"/>
            <a:ext cx="4191000" cy="1373188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9400" indent="-2794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- Dụng cụ:</a:t>
            </a:r>
            <a:r>
              <a:rPr lang="en-US" sz="2800">
                <a:latin typeface="Times New Roman" pitchFamily="18" charset="0"/>
              </a:rPr>
              <a:t> Một ống nghiệm có không khí, nút cao su có gắn cục sáp, đèn cồn. 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0" y="2133600"/>
            <a:ext cx="4191000" cy="9461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- </a:t>
            </a:r>
            <a:r>
              <a:rPr lang="en-US" sz="2800" u="sng">
                <a:solidFill>
                  <a:srgbClr val="0000FF"/>
                </a:solidFill>
                <a:latin typeface="Times New Roman" pitchFamily="18" charset="0"/>
              </a:rPr>
              <a:t>Mục tiêu:</a:t>
            </a:r>
            <a:r>
              <a:rPr lang="en-US" sz="2800">
                <a:latin typeface="Times New Roman" pitchFamily="18" charset="0"/>
              </a:rPr>
              <a:t> Tìm hiểu sự dẫn nhiệt của chất khí.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4787900" y="1447800"/>
            <a:ext cx="4343400" cy="3276600"/>
            <a:chOff x="3408" y="1632"/>
            <a:chExt cx="2304" cy="2067"/>
          </a:xfrm>
        </p:grpSpPr>
        <p:pic>
          <p:nvPicPr>
            <p:cNvPr id="20491" name="Picture 25" descr="H 2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632"/>
              <a:ext cx="2304" cy="2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92" name="Picture 14" descr="fale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2" y="2172"/>
              <a:ext cx="226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93" name="AutoShape 27" descr="Green marble"/>
            <p:cNvSpPr>
              <a:spLocks noChangeArrowheads="1"/>
            </p:cNvSpPr>
            <p:nvPr/>
          </p:nvSpPr>
          <p:spPr bwMode="auto">
            <a:xfrm>
              <a:off x="4050" y="2208"/>
              <a:ext cx="48" cy="48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kumimoji="1" lang="vi-VN" sz="2400">
                <a:latin typeface="Times New Roman" pitchFamily="18" charset="0"/>
              </a:endParaRPr>
            </a:p>
          </p:txBody>
        </p:sp>
        <p:sp>
          <p:nvSpPr>
            <p:cNvPr id="20494" name="AutoShape 28" descr="Green marble"/>
            <p:cNvSpPr>
              <a:spLocks noChangeArrowheads="1"/>
            </p:cNvSpPr>
            <p:nvPr/>
          </p:nvSpPr>
          <p:spPr bwMode="auto">
            <a:xfrm>
              <a:off x="3840" y="2112"/>
              <a:ext cx="144" cy="48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kumimoji="1" lang="vi-VN" sz="2400">
                <a:latin typeface="Times New Roman" pitchFamily="18" charset="0"/>
              </a:endParaRPr>
            </a:p>
          </p:txBody>
        </p:sp>
        <p:sp>
          <p:nvSpPr>
            <p:cNvPr id="20495" name="AutoShape 29" descr="Green marble"/>
            <p:cNvSpPr>
              <a:spLocks noChangeArrowheads="1"/>
            </p:cNvSpPr>
            <p:nvPr/>
          </p:nvSpPr>
          <p:spPr bwMode="auto">
            <a:xfrm>
              <a:off x="4104" y="2208"/>
              <a:ext cx="192" cy="348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kumimoji="1" lang="vi-VN" sz="2400">
                <a:latin typeface="Times New Roman" pitchFamily="18" charset="0"/>
              </a:endParaRPr>
            </a:p>
          </p:txBody>
        </p:sp>
        <p:sp>
          <p:nvSpPr>
            <p:cNvPr id="20496" name="AutoShape 30" descr="Green marble"/>
            <p:cNvSpPr>
              <a:spLocks noChangeArrowheads="1"/>
            </p:cNvSpPr>
            <p:nvPr/>
          </p:nvSpPr>
          <p:spPr bwMode="auto">
            <a:xfrm>
              <a:off x="3984" y="2160"/>
              <a:ext cx="192" cy="48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kumimoji="1" lang="vi-VN" sz="2400">
                <a:latin typeface="Times New Roman" pitchFamily="18" charset="0"/>
              </a:endParaRPr>
            </a:p>
          </p:txBody>
        </p:sp>
      </p:grpSp>
      <p:sp>
        <p:nvSpPr>
          <p:cNvPr id="20488" name="Text Box 35"/>
          <p:cNvSpPr txBox="1">
            <a:spLocks noChangeArrowheads="1"/>
          </p:cNvSpPr>
          <p:nvPr/>
        </p:nvSpPr>
        <p:spPr bwMode="auto">
          <a:xfrm>
            <a:off x="-76200" y="685800"/>
            <a:ext cx="5410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5138" indent="-4651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</a:rPr>
              <a:t>II. Tính dẫn nhiệt của các chất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0" y="3505200"/>
            <a:ext cx="426720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5138" indent="-4651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- </a:t>
            </a:r>
            <a:r>
              <a:rPr lang="en-US" sz="2800" u="sng">
                <a:solidFill>
                  <a:srgbClr val="0000FF"/>
                </a:solidFill>
                <a:latin typeface="Times New Roman" pitchFamily="18" charset="0"/>
              </a:rPr>
              <a:t>Tiến hành TN :</a:t>
            </a:r>
            <a:r>
              <a:rPr lang="en-US" sz="2800">
                <a:latin typeface="Times New Roman" pitchFamily="18" charset="0"/>
              </a:rPr>
              <a:t>  Dùng ngọn lửa đèn cồn đốt ở trên đáy ống nghiệm và quan sát khí ở đáy ống và miếng sáp trong ống.</a:t>
            </a:r>
          </a:p>
        </p:txBody>
      </p:sp>
      <p:sp>
        <p:nvSpPr>
          <p:cNvPr id="20" name="AutoShape 8"/>
          <p:cNvSpPr>
            <a:spLocks noChangeArrowheads="1"/>
          </p:cNvSpPr>
          <p:nvPr/>
        </p:nvSpPr>
        <p:spPr bwMode="auto">
          <a:xfrm>
            <a:off x="2590800" y="0"/>
            <a:ext cx="4648200" cy="6096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hlink"/>
              </a:gs>
              <a:gs pos="100000">
                <a:schemeClr val="accent1"/>
              </a:gs>
            </a:gsLst>
            <a:lin ang="5400000" scaled="1"/>
          </a:gradFill>
          <a:ln w="57150" cmpd="thinThick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22: DẪN NHIỆT</a:t>
            </a:r>
          </a:p>
        </p:txBody>
      </p:sp>
    </p:spTree>
    <p:extLst>
      <p:ext uri="{BB962C8B-B14F-4D97-AF65-F5344CB8AC3E}">
        <p14:creationId xmlns:p14="http://schemas.microsoft.com/office/powerpoint/2010/main" val="62112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4" grpId="0" animBg="1"/>
      <p:bldP spid="13334" grpId="1" animBg="1"/>
      <p:bldP spid="13335" grpId="0" animBg="1"/>
      <p:bldP spid="1128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5E4D502-1EB4-4009-BEB7-3C0CCCE30768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grpSp>
        <p:nvGrpSpPr>
          <p:cNvPr id="21507" name="Group 2"/>
          <p:cNvGrpSpPr>
            <a:grpSpLocks/>
          </p:cNvGrpSpPr>
          <p:nvPr/>
        </p:nvGrpSpPr>
        <p:grpSpPr bwMode="auto">
          <a:xfrm>
            <a:off x="7435850" y="4711700"/>
            <a:ext cx="1403350" cy="889000"/>
            <a:chOff x="3216" y="2412"/>
            <a:chExt cx="884" cy="560"/>
          </a:xfrm>
        </p:grpSpPr>
        <p:sp>
          <p:nvSpPr>
            <p:cNvPr id="21533" name="AutoShape 3" descr="Oak"/>
            <p:cNvSpPr>
              <a:spLocks noChangeArrowheads="1"/>
            </p:cNvSpPr>
            <p:nvPr/>
          </p:nvSpPr>
          <p:spPr bwMode="auto">
            <a:xfrm rot="1381199">
              <a:off x="3312" y="2568"/>
              <a:ext cx="480" cy="48"/>
            </a:xfrm>
            <a:prstGeom prst="cube">
              <a:avLst>
                <a:gd name="adj" fmla="val 25000"/>
              </a:avLst>
            </a:prstGeom>
            <a:blipFill dpi="0" rotWithShape="1">
              <a:blip r:embed="rId3">
                <a:alphaModFix amt="99000"/>
              </a:blip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534" name="AutoShape 4"/>
            <p:cNvSpPr>
              <a:spLocks noChangeArrowheads="1"/>
            </p:cNvSpPr>
            <p:nvPr/>
          </p:nvSpPr>
          <p:spPr bwMode="auto">
            <a:xfrm rot="6981192">
              <a:off x="3644" y="2516"/>
              <a:ext cx="480" cy="432"/>
            </a:xfrm>
            <a:prstGeom prst="flowChartManualOperation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535" name="Oval 5"/>
            <p:cNvSpPr>
              <a:spLocks noChangeArrowheads="1"/>
            </p:cNvSpPr>
            <p:nvPr/>
          </p:nvSpPr>
          <p:spPr bwMode="auto">
            <a:xfrm rot="1293896">
              <a:off x="3216" y="2412"/>
              <a:ext cx="240" cy="192"/>
            </a:xfrm>
            <a:prstGeom prst="ellipse">
              <a:avLst/>
            </a:pr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pic>
        <p:nvPicPr>
          <p:cNvPr id="14342" name="Picture 6" descr="Flame-04-jun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0" y="4006850"/>
            <a:ext cx="9906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7" descr="tay1Cutou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533184">
            <a:off x="6292850" y="3016250"/>
            <a:ext cx="2338388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510" name="Group 8"/>
          <p:cNvGrpSpPr>
            <a:grpSpLocks/>
          </p:cNvGrpSpPr>
          <p:nvPr/>
        </p:nvGrpSpPr>
        <p:grpSpPr bwMode="auto">
          <a:xfrm rot="-9490844">
            <a:off x="4235450" y="4083050"/>
            <a:ext cx="4495800" cy="685800"/>
            <a:chOff x="1488" y="1776"/>
            <a:chExt cx="2832" cy="432"/>
          </a:xfrm>
        </p:grpSpPr>
        <p:sp>
          <p:nvSpPr>
            <p:cNvPr id="21531" name="AutoShape 9"/>
            <p:cNvSpPr>
              <a:spLocks noChangeArrowheads="1"/>
            </p:cNvSpPr>
            <p:nvPr/>
          </p:nvSpPr>
          <p:spPr bwMode="auto">
            <a:xfrm>
              <a:off x="3744" y="1776"/>
              <a:ext cx="576" cy="432"/>
            </a:xfrm>
            <a:prstGeom prst="flowChartDelay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532" name="Rectangle 10"/>
            <p:cNvSpPr>
              <a:spLocks noChangeArrowheads="1"/>
            </p:cNvSpPr>
            <p:nvPr/>
          </p:nvSpPr>
          <p:spPr bwMode="auto">
            <a:xfrm>
              <a:off x="1488" y="1776"/>
              <a:ext cx="2256" cy="432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21511" name="Freeform 11"/>
          <p:cNvSpPr>
            <a:spLocks/>
          </p:cNvSpPr>
          <p:nvPr/>
        </p:nvSpPr>
        <p:spPr bwMode="auto">
          <a:xfrm>
            <a:off x="4387850" y="3473450"/>
            <a:ext cx="3048000" cy="2667000"/>
          </a:xfrm>
          <a:custGeom>
            <a:avLst/>
            <a:gdLst>
              <a:gd name="T0" fmla="*/ 2147483647 w 1920"/>
              <a:gd name="T1" fmla="*/ 2147483647 h 1680"/>
              <a:gd name="T2" fmla="*/ 2147483647 w 1920"/>
              <a:gd name="T3" fmla="*/ 0 h 1680"/>
              <a:gd name="T4" fmla="*/ 2147483647 w 1920"/>
              <a:gd name="T5" fmla="*/ 0 h 1680"/>
              <a:gd name="T6" fmla="*/ 0 w 1920"/>
              <a:gd name="T7" fmla="*/ 2147483647 h 1680"/>
              <a:gd name="T8" fmla="*/ 0 w 1920"/>
              <a:gd name="T9" fmla="*/ 2147483647 h 1680"/>
              <a:gd name="T10" fmla="*/ 2147483647 w 1920"/>
              <a:gd name="T11" fmla="*/ 2147483647 h 1680"/>
              <a:gd name="T12" fmla="*/ 2147483647 w 1920"/>
              <a:gd name="T13" fmla="*/ 2147483647 h 1680"/>
              <a:gd name="T14" fmla="*/ 2147483647 w 1920"/>
              <a:gd name="T15" fmla="*/ 2147483647 h 1680"/>
              <a:gd name="T16" fmla="*/ 2147483647 w 1920"/>
              <a:gd name="T17" fmla="*/ 2147483647 h 1680"/>
              <a:gd name="T18" fmla="*/ 2147483647 w 1920"/>
              <a:gd name="T19" fmla="*/ 2147483647 h 168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920"/>
              <a:gd name="T31" fmla="*/ 0 h 1680"/>
              <a:gd name="T32" fmla="*/ 1920 w 1920"/>
              <a:gd name="T33" fmla="*/ 1680 h 168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920" h="1680">
                <a:moveTo>
                  <a:pt x="1536" y="480"/>
                </a:moveTo>
                <a:lnTo>
                  <a:pt x="336" y="0"/>
                </a:lnTo>
                <a:lnTo>
                  <a:pt x="96" y="0"/>
                </a:lnTo>
                <a:lnTo>
                  <a:pt x="0" y="96"/>
                </a:lnTo>
                <a:lnTo>
                  <a:pt x="0" y="144"/>
                </a:lnTo>
                <a:lnTo>
                  <a:pt x="48" y="288"/>
                </a:lnTo>
                <a:lnTo>
                  <a:pt x="144" y="336"/>
                </a:lnTo>
                <a:lnTo>
                  <a:pt x="432" y="480"/>
                </a:lnTo>
                <a:lnTo>
                  <a:pt x="1824" y="1008"/>
                </a:lnTo>
                <a:lnTo>
                  <a:pt x="1920" y="168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Freeform 12"/>
          <p:cNvSpPr>
            <a:spLocks/>
          </p:cNvSpPr>
          <p:nvPr/>
        </p:nvSpPr>
        <p:spPr bwMode="auto">
          <a:xfrm>
            <a:off x="5118100" y="3625850"/>
            <a:ext cx="254000" cy="609600"/>
          </a:xfrm>
          <a:custGeom>
            <a:avLst/>
            <a:gdLst>
              <a:gd name="T0" fmla="*/ 2147483647 w 160"/>
              <a:gd name="T1" fmla="*/ 0 h 384"/>
              <a:gd name="T2" fmla="*/ 0 w 160"/>
              <a:gd name="T3" fmla="*/ 2147483647 h 384"/>
              <a:gd name="T4" fmla="*/ 0 60000 65536"/>
              <a:gd name="T5" fmla="*/ 0 60000 65536"/>
              <a:gd name="T6" fmla="*/ 0 w 160"/>
              <a:gd name="T7" fmla="*/ 0 h 384"/>
              <a:gd name="T8" fmla="*/ 160 w 160"/>
              <a:gd name="T9" fmla="*/ 384 h 38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0" h="384">
                <a:moveTo>
                  <a:pt x="160" y="0"/>
                </a:moveTo>
                <a:lnTo>
                  <a:pt x="0" y="384"/>
                </a:lnTo>
              </a:path>
            </a:pathLst>
          </a:custGeom>
          <a:noFill/>
          <a:ln w="762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Freeform 13"/>
          <p:cNvSpPr>
            <a:spLocks/>
          </p:cNvSpPr>
          <p:nvPr/>
        </p:nvSpPr>
        <p:spPr bwMode="auto">
          <a:xfrm>
            <a:off x="4387850" y="3397250"/>
            <a:ext cx="4279900" cy="2146300"/>
          </a:xfrm>
          <a:custGeom>
            <a:avLst/>
            <a:gdLst/>
            <a:ahLst/>
            <a:cxnLst>
              <a:cxn ang="0">
                <a:pos x="1532" y="512"/>
              </a:cxn>
              <a:cxn ang="0">
                <a:pos x="336" y="36"/>
              </a:cxn>
              <a:cxn ang="0">
                <a:pos x="280" y="16"/>
              </a:cxn>
              <a:cxn ang="0">
                <a:pos x="192" y="0"/>
              </a:cxn>
              <a:cxn ang="0">
                <a:pos x="100" y="36"/>
              </a:cxn>
              <a:cxn ang="0">
                <a:pos x="64" y="64"/>
              </a:cxn>
              <a:cxn ang="0">
                <a:pos x="28" y="92"/>
              </a:cxn>
              <a:cxn ang="0">
                <a:pos x="12" y="148"/>
              </a:cxn>
              <a:cxn ang="0">
                <a:pos x="0" y="192"/>
              </a:cxn>
              <a:cxn ang="0">
                <a:pos x="16" y="260"/>
              </a:cxn>
              <a:cxn ang="0">
                <a:pos x="48" y="312"/>
              </a:cxn>
              <a:cxn ang="0">
                <a:pos x="108" y="376"/>
              </a:cxn>
              <a:cxn ang="0">
                <a:pos x="184" y="416"/>
              </a:cxn>
              <a:cxn ang="0">
                <a:pos x="480" y="528"/>
              </a:cxn>
              <a:cxn ang="0">
                <a:pos x="2544" y="1352"/>
              </a:cxn>
              <a:cxn ang="0">
                <a:pos x="2696" y="976"/>
              </a:cxn>
              <a:cxn ang="0">
                <a:pos x="1768" y="604"/>
              </a:cxn>
              <a:cxn ang="0">
                <a:pos x="1680" y="656"/>
              </a:cxn>
              <a:cxn ang="0">
                <a:pos x="1628" y="692"/>
              </a:cxn>
              <a:cxn ang="0">
                <a:pos x="1592" y="736"/>
              </a:cxn>
              <a:cxn ang="0">
                <a:pos x="1524" y="772"/>
              </a:cxn>
              <a:cxn ang="0">
                <a:pos x="1488" y="816"/>
              </a:cxn>
              <a:cxn ang="0">
                <a:pos x="1344" y="864"/>
              </a:cxn>
              <a:cxn ang="0">
                <a:pos x="1296" y="720"/>
              </a:cxn>
              <a:cxn ang="0">
                <a:pos x="1364" y="640"/>
              </a:cxn>
              <a:cxn ang="0">
                <a:pos x="1444" y="580"/>
              </a:cxn>
              <a:cxn ang="0">
                <a:pos x="1532" y="512"/>
              </a:cxn>
            </a:cxnLst>
            <a:rect l="0" t="0" r="r" b="b"/>
            <a:pathLst>
              <a:path w="2696" h="1352">
                <a:moveTo>
                  <a:pt x="1532" y="512"/>
                </a:moveTo>
                <a:lnTo>
                  <a:pt x="336" y="36"/>
                </a:lnTo>
                <a:lnTo>
                  <a:pt x="280" y="16"/>
                </a:lnTo>
                <a:lnTo>
                  <a:pt x="192" y="0"/>
                </a:lnTo>
                <a:lnTo>
                  <a:pt x="100" y="36"/>
                </a:lnTo>
                <a:lnTo>
                  <a:pt x="64" y="64"/>
                </a:lnTo>
                <a:lnTo>
                  <a:pt x="28" y="92"/>
                </a:lnTo>
                <a:lnTo>
                  <a:pt x="12" y="148"/>
                </a:lnTo>
                <a:lnTo>
                  <a:pt x="0" y="192"/>
                </a:lnTo>
                <a:lnTo>
                  <a:pt x="16" y="260"/>
                </a:lnTo>
                <a:lnTo>
                  <a:pt x="48" y="312"/>
                </a:lnTo>
                <a:lnTo>
                  <a:pt x="108" y="376"/>
                </a:lnTo>
                <a:lnTo>
                  <a:pt x="184" y="416"/>
                </a:lnTo>
                <a:lnTo>
                  <a:pt x="480" y="528"/>
                </a:lnTo>
                <a:lnTo>
                  <a:pt x="2544" y="1352"/>
                </a:lnTo>
                <a:lnTo>
                  <a:pt x="2696" y="976"/>
                </a:lnTo>
                <a:lnTo>
                  <a:pt x="1768" y="604"/>
                </a:lnTo>
                <a:lnTo>
                  <a:pt x="1680" y="656"/>
                </a:lnTo>
                <a:lnTo>
                  <a:pt x="1628" y="692"/>
                </a:lnTo>
                <a:lnTo>
                  <a:pt x="1592" y="736"/>
                </a:lnTo>
                <a:lnTo>
                  <a:pt x="1524" y="772"/>
                </a:lnTo>
                <a:lnTo>
                  <a:pt x="1488" y="816"/>
                </a:lnTo>
                <a:lnTo>
                  <a:pt x="1344" y="864"/>
                </a:lnTo>
                <a:lnTo>
                  <a:pt x="1296" y="720"/>
                </a:lnTo>
                <a:lnTo>
                  <a:pt x="1364" y="640"/>
                </a:lnTo>
                <a:lnTo>
                  <a:pt x="1444" y="580"/>
                </a:lnTo>
                <a:lnTo>
                  <a:pt x="1532" y="512"/>
                </a:lnTo>
                <a:close/>
              </a:path>
            </a:pathLst>
          </a:custGeom>
          <a:gradFill rotWithShape="1">
            <a:gsLst>
              <a:gs pos="0">
                <a:schemeClr val="bg2">
                  <a:alpha val="30000"/>
                </a:schemeClr>
              </a:gs>
              <a:gs pos="50000">
                <a:schemeClr val="bg1"/>
              </a:gs>
              <a:gs pos="100000">
                <a:schemeClr val="bg2">
                  <a:alpha val="30000"/>
                </a:schemeClr>
              </a:gs>
            </a:gsLst>
            <a:lin ang="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514" name="Rectangle 14"/>
          <p:cNvSpPr>
            <a:spLocks noChangeArrowheads="1"/>
          </p:cNvSpPr>
          <p:nvPr/>
        </p:nvSpPr>
        <p:spPr bwMode="auto">
          <a:xfrm rot="1333748">
            <a:off x="4838700" y="3854450"/>
            <a:ext cx="1905000" cy="76200"/>
          </a:xfrm>
          <a:prstGeom prst="rect">
            <a:avLst/>
          </a:prstGeom>
          <a:solidFill>
            <a:schemeClr val="bg1">
              <a:alpha val="9490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1515" name="Rectangle 15"/>
          <p:cNvSpPr>
            <a:spLocks noChangeArrowheads="1"/>
          </p:cNvSpPr>
          <p:nvPr/>
        </p:nvSpPr>
        <p:spPr bwMode="auto">
          <a:xfrm rot="1333748">
            <a:off x="7089775" y="4673600"/>
            <a:ext cx="1606550" cy="74613"/>
          </a:xfrm>
          <a:prstGeom prst="rect">
            <a:avLst/>
          </a:prstGeom>
          <a:solidFill>
            <a:schemeClr val="bg1">
              <a:alpha val="9490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1516" name="Freeform 16"/>
          <p:cNvSpPr>
            <a:spLocks/>
          </p:cNvSpPr>
          <p:nvPr/>
        </p:nvSpPr>
        <p:spPr bwMode="auto">
          <a:xfrm>
            <a:off x="6807200" y="4127500"/>
            <a:ext cx="476250" cy="266700"/>
          </a:xfrm>
          <a:custGeom>
            <a:avLst/>
            <a:gdLst>
              <a:gd name="T0" fmla="*/ 2147483647 w 300"/>
              <a:gd name="T1" fmla="*/ 0 h 168"/>
              <a:gd name="T2" fmla="*/ 2147483647 w 300"/>
              <a:gd name="T3" fmla="*/ 2147483647 h 168"/>
              <a:gd name="T4" fmla="*/ 2147483647 w 300"/>
              <a:gd name="T5" fmla="*/ 2147483647 h 168"/>
              <a:gd name="T6" fmla="*/ 0 w 300"/>
              <a:gd name="T7" fmla="*/ 2147483647 h 168"/>
              <a:gd name="T8" fmla="*/ 2147483647 w 300"/>
              <a:gd name="T9" fmla="*/ 2147483647 h 168"/>
              <a:gd name="T10" fmla="*/ 2147483647 w 300"/>
              <a:gd name="T11" fmla="*/ 2147483647 h 168"/>
              <a:gd name="T12" fmla="*/ 2147483647 w 300"/>
              <a:gd name="T13" fmla="*/ 2147483647 h 168"/>
              <a:gd name="T14" fmla="*/ 2147483647 w 300"/>
              <a:gd name="T15" fmla="*/ 2147483647 h 168"/>
              <a:gd name="T16" fmla="*/ 2147483647 w 300"/>
              <a:gd name="T17" fmla="*/ 2147483647 h 1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00"/>
              <a:gd name="T28" fmla="*/ 0 h 168"/>
              <a:gd name="T29" fmla="*/ 300 w 300"/>
              <a:gd name="T30" fmla="*/ 168 h 16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00" h="168">
                <a:moveTo>
                  <a:pt x="124" y="0"/>
                </a:moveTo>
                <a:cubicBezTo>
                  <a:pt x="120" y="1"/>
                  <a:pt x="95" y="1"/>
                  <a:pt x="76" y="12"/>
                </a:cubicBezTo>
                <a:lnTo>
                  <a:pt x="48" y="28"/>
                </a:lnTo>
                <a:lnTo>
                  <a:pt x="0" y="64"/>
                </a:lnTo>
                <a:lnTo>
                  <a:pt x="168" y="168"/>
                </a:lnTo>
                <a:lnTo>
                  <a:pt x="216" y="132"/>
                </a:lnTo>
                <a:lnTo>
                  <a:pt x="296" y="96"/>
                </a:lnTo>
                <a:lnTo>
                  <a:pt x="300" y="68"/>
                </a:lnTo>
                <a:lnTo>
                  <a:pt x="108" y="20"/>
                </a:lnTo>
              </a:path>
            </a:pathLst>
          </a:cu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Freeform 17"/>
          <p:cNvSpPr>
            <a:spLocks/>
          </p:cNvSpPr>
          <p:nvPr/>
        </p:nvSpPr>
        <p:spPr bwMode="auto">
          <a:xfrm>
            <a:off x="4660900" y="2514600"/>
            <a:ext cx="1069975" cy="1439863"/>
          </a:xfrm>
          <a:custGeom>
            <a:avLst/>
            <a:gdLst>
              <a:gd name="T0" fmla="*/ 2147483647 w 674"/>
              <a:gd name="T1" fmla="*/ 2147483647 h 1064"/>
              <a:gd name="T2" fmla="*/ 2147483647 w 674"/>
              <a:gd name="T3" fmla="*/ 2147483647 h 1064"/>
              <a:gd name="T4" fmla="*/ 2147483647 w 674"/>
              <a:gd name="T5" fmla="*/ 2147483647 h 1064"/>
              <a:gd name="T6" fmla="*/ 2147483647 w 674"/>
              <a:gd name="T7" fmla="*/ 2147483647 h 1064"/>
              <a:gd name="T8" fmla="*/ 2147483647 w 674"/>
              <a:gd name="T9" fmla="*/ 2147483647 h 1064"/>
              <a:gd name="T10" fmla="*/ 2147483647 w 674"/>
              <a:gd name="T11" fmla="*/ 2147483647 h 1064"/>
              <a:gd name="T12" fmla="*/ 2147483647 w 674"/>
              <a:gd name="T13" fmla="*/ 2147483647 h 1064"/>
              <a:gd name="T14" fmla="*/ 2147483647 w 674"/>
              <a:gd name="T15" fmla="*/ 2147483647 h 1064"/>
              <a:gd name="T16" fmla="*/ 2147483647 w 674"/>
              <a:gd name="T17" fmla="*/ 2147483647 h 1064"/>
              <a:gd name="T18" fmla="*/ 2147483647 w 674"/>
              <a:gd name="T19" fmla="*/ 2147483647 h 1064"/>
              <a:gd name="T20" fmla="*/ 2147483647 w 674"/>
              <a:gd name="T21" fmla="*/ 2147483647 h 1064"/>
              <a:gd name="T22" fmla="*/ 2147483647 w 674"/>
              <a:gd name="T23" fmla="*/ 2147483647 h 1064"/>
              <a:gd name="T24" fmla="*/ 2147483647 w 674"/>
              <a:gd name="T25" fmla="*/ 2147483647 h 1064"/>
              <a:gd name="T26" fmla="*/ 2147483647 w 674"/>
              <a:gd name="T27" fmla="*/ 2147483647 h 1064"/>
              <a:gd name="T28" fmla="*/ 2147483647 w 674"/>
              <a:gd name="T29" fmla="*/ 2147483647 h 106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74"/>
              <a:gd name="T46" fmla="*/ 0 h 1064"/>
              <a:gd name="T47" fmla="*/ 674 w 674"/>
              <a:gd name="T48" fmla="*/ 1064 h 106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74" h="1064">
                <a:moveTo>
                  <a:pt x="231" y="32"/>
                </a:moveTo>
                <a:cubicBezTo>
                  <a:pt x="146" y="64"/>
                  <a:pt x="120" y="168"/>
                  <a:pt x="113" y="224"/>
                </a:cubicBezTo>
                <a:cubicBezTo>
                  <a:pt x="107" y="280"/>
                  <a:pt x="164" y="320"/>
                  <a:pt x="192" y="368"/>
                </a:cubicBezTo>
                <a:cubicBezTo>
                  <a:pt x="220" y="416"/>
                  <a:pt x="308" y="438"/>
                  <a:pt x="282" y="510"/>
                </a:cubicBezTo>
                <a:cubicBezTo>
                  <a:pt x="256" y="582"/>
                  <a:pt x="70" y="728"/>
                  <a:pt x="35" y="800"/>
                </a:cubicBezTo>
                <a:cubicBezTo>
                  <a:pt x="0" y="872"/>
                  <a:pt x="48" y="904"/>
                  <a:pt x="74" y="944"/>
                </a:cubicBezTo>
                <a:cubicBezTo>
                  <a:pt x="100" y="984"/>
                  <a:pt x="159" y="1024"/>
                  <a:pt x="192" y="1040"/>
                </a:cubicBezTo>
                <a:cubicBezTo>
                  <a:pt x="224" y="1056"/>
                  <a:pt x="276" y="1064"/>
                  <a:pt x="270" y="1040"/>
                </a:cubicBezTo>
                <a:cubicBezTo>
                  <a:pt x="263" y="1016"/>
                  <a:pt x="179" y="943"/>
                  <a:pt x="152" y="896"/>
                </a:cubicBezTo>
                <a:cubicBezTo>
                  <a:pt x="125" y="849"/>
                  <a:pt x="69" y="812"/>
                  <a:pt x="108" y="756"/>
                </a:cubicBezTo>
                <a:cubicBezTo>
                  <a:pt x="147" y="700"/>
                  <a:pt x="344" y="639"/>
                  <a:pt x="387" y="560"/>
                </a:cubicBezTo>
                <a:cubicBezTo>
                  <a:pt x="430" y="481"/>
                  <a:pt x="338" y="353"/>
                  <a:pt x="364" y="281"/>
                </a:cubicBezTo>
                <a:cubicBezTo>
                  <a:pt x="390" y="209"/>
                  <a:pt x="501" y="169"/>
                  <a:pt x="544" y="128"/>
                </a:cubicBezTo>
                <a:cubicBezTo>
                  <a:pt x="587" y="87"/>
                  <a:pt x="674" y="48"/>
                  <a:pt x="622" y="32"/>
                </a:cubicBezTo>
                <a:cubicBezTo>
                  <a:pt x="570" y="16"/>
                  <a:pt x="315" y="0"/>
                  <a:pt x="231" y="32"/>
                </a:cubicBez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0C0C0">
                  <a:alpha val="73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Freeform 18"/>
          <p:cNvSpPr>
            <a:spLocks/>
          </p:cNvSpPr>
          <p:nvPr/>
        </p:nvSpPr>
        <p:spPr bwMode="auto">
          <a:xfrm rot="346826">
            <a:off x="4572000" y="1828800"/>
            <a:ext cx="1460500" cy="2330450"/>
          </a:xfrm>
          <a:custGeom>
            <a:avLst/>
            <a:gdLst>
              <a:gd name="T0" fmla="*/ 2147483647 w 780"/>
              <a:gd name="T1" fmla="*/ 2147483647 h 1920"/>
              <a:gd name="T2" fmla="*/ 2147483647 w 780"/>
              <a:gd name="T3" fmla="*/ 2147483647 h 1920"/>
              <a:gd name="T4" fmla="*/ 2147483647 w 780"/>
              <a:gd name="T5" fmla="*/ 2147483647 h 1920"/>
              <a:gd name="T6" fmla="*/ 2147483647 w 780"/>
              <a:gd name="T7" fmla="*/ 2147483647 h 1920"/>
              <a:gd name="T8" fmla="*/ 2147483647 w 780"/>
              <a:gd name="T9" fmla="*/ 2147483647 h 1920"/>
              <a:gd name="T10" fmla="*/ 2147483647 w 780"/>
              <a:gd name="T11" fmla="*/ 2147483647 h 1920"/>
              <a:gd name="T12" fmla="*/ 2147483647 w 780"/>
              <a:gd name="T13" fmla="*/ 2147483647 h 1920"/>
              <a:gd name="T14" fmla="*/ 2147483647 w 780"/>
              <a:gd name="T15" fmla="*/ 2147483647 h 1920"/>
              <a:gd name="T16" fmla="*/ 2147483647 w 780"/>
              <a:gd name="T17" fmla="*/ 2147483647 h 1920"/>
              <a:gd name="T18" fmla="*/ 2147483647 w 780"/>
              <a:gd name="T19" fmla="*/ 2147483647 h 1920"/>
              <a:gd name="T20" fmla="*/ 2147483647 w 780"/>
              <a:gd name="T21" fmla="*/ 2147483647 h 1920"/>
              <a:gd name="T22" fmla="*/ 2147483647 w 780"/>
              <a:gd name="T23" fmla="*/ 2147483647 h 1920"/>
              <a:gd name="T24" fmla="*/ 2147483647 w 780"/>
              <a:gd name="T25" fmla="*/ 2147483647 h 1920"/>
              <a:gd name="T26" fmla="*/ 2147483647 w 780"/>
              <a:gd name="T27" fmla="*/ 2147483647 h 1920"/>
              <a:gd name="T28" fmla="*/ 2147483647 w 780"/>
              <a:gd name="T29" fmla="*/ 2147483647 h 192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80"/>
              <a:gd name="T46" fmla="*/ 0 h 1920"/>
              <a:gd name="T47" fmla="*/ 780 w 780"/>
              <a:gd name="T48" fmla="*/ 1920 h 192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80" h="1920">
                <a:moveTo>
                  <a:pt x="258" y="58"/>
                </a:moveTo>
                <a:cubicBezTo>
                  <a:pt x="158" y="116"/>
                  <a:pt x="127" y="304"/>
                  <a:pt x="120" y="405"/>
                </a:cubicBezTo>
                <a:cubicBezTo>
                  <a:pt x="112" y="506"/>
                  <a:pt x="188" y="565"/>
                  <a:pt x="212" y="665"/>
                </a:cubicBezTo>
                <a:cubicBezTo>
                  <a:pt x="236" y="765"/>
                  <a:pt x="296" y="878"/>
                  <a:pt x="265" y="1008"/>
                </a:cubicBezTo>
                <a:cubicBezTo>
                  <a:pt x="234" y="1138"/>
                  <a:pt x="54" y="1339"/>
                  <a:pt x="27" y="1446"/>
                </a:cubicBezTo>
                <a:cubicBezTo>
                  <a:pt x="0" y="1553"/>
                  <a:pt x="69" y="1576"/>
                  <a:pt x="100" y="1648"/>
                </a:cubicBezTo>
                <a:cubicBezTo>
                  <a:pt x="131" y="1720"/>
                  <a:pt x="182" y="1842"/>
                  <a:pt x="212" y="1880"/>
                </a:cubicBezTo>
                <a:cubicBezTo>
                  <a:pt x="242" y="1918"/>
                  <a:pt x="291" y="1920"/>
                  <a:pt x="283" y="1877"/>
                </a:cubicBezTo>
                <a:cubicBezTo>
                  <a:pt x="275" y="1834"/>
                  <a:pt x="190" y="1711"/>
                  <a:pt x="166" y="1619"/>
                </a:cubicBezTo>
                <a:cubicBezTo>
                  <a:pt x="142" y="1527"/>
                  <a:pt x="91" y="1429"/>
                  <a:pt x="137" y="1328"/>
                </a:cubicBezTo>
                <a:cubicBezTo>
                  <a:pt x="183" y="1227"/>
                  <a:pt x="391" y="1137"/>
                  <a:pt x="442" y="1012"/>
                </a:cubicBezTo>
                <a:cubicBezTo>
                  <a:pt x="493" y="887"/>
                  <a:pt x="411" y="708"/>
                  <a:pt x="442" y="578"/>
                </a:cubicBezTo>
                <a:cubicBezTo>
                  <a:pt x="473" y="448"/>
                  <a:pt x="580" y="318"/>
                  <a:pt x="626" y="231"/>
                </a:cubicBezTo>
                <a:cubicBezTo>
                  <a:pt x="672" y="145"/>
                  <a:pt x="780" y="87"/>
                  <a:pt x="719" y="58"/>
                </a:cubicBezTo>
                <a:cubicBezTo>
                  <a:pt x="657" y="29"/>
                  <a:pt x="358" y="0"/>
                  <a:pt x="258" y="58"/>
                </a:cubicBez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0C0C0">
                  <a:alpha val="67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AutoShape 19"/>
          <p:cNvSpPr>
            <a:spLocks noChangeArrowheads="1"/>
          </p:cNvSpPr>
          <p:nvPr/>
        </p:nvSpPr>
        <p:spPr bwMode="auto">
          <a:xfrm rot="-5400000">
            <a:off x="4648200" y="5791200"/>
            <a:ext cx="457200" cy="457200"/>
          </a:xfrm>
          <a:prstGeom prst="flowChartMerge">
            <a:avLst/>
          </a:prstGeom>
          <a:solidFill>
            <a:srgbClr val="FF330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1520" name="Text Box 20"/>
          <p:cNvSpPr txBox="1">
            <a:spLocks noChangeArrowheads="1"/>
          </p:cNvSpPr>
          <p:nvPr/>
        </p:nvSpPr>
        <p:spPr bwMode="auto">
          <a:xfrm>
            <a:off x="4267200" y="5562600"/>
            <a:ext cx="838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/>
              <a:t>Play</a:t>
            </a:r>
          </a:p>
        </p:txBody>
      </p:sp>
      <p:sp>
        <p:nvSpPr>
          <p:cNvPr id="21521" name="Text Box 21"/>
          <p:cNvSpPr txBox="1">
            <a:spLocks noChangeArrowheads="1"/>
          </p:cNvSpPr>
          <p:nvPr/>
        </p:nvSpPr>
        <p:spPr bwMode="auto">
          <a:xfrm>
            <a:off x="6553200" y="6172200"/>
            <a:ext cx="2025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/>
              <a:t>Hình 22.4</a:t>
            </a:r>
          </a:p>
        </p:txBody>
      </p:sp>
      <p:pic>
        <p:nvPicPr>
          <p:cNvPr id="21522" name="Picture 22" descr="den conCutou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788" y="4692650"/>
            <a:ext cx="1074737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0" y="990600"/>
            <a:ext cx="40386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800" u="sng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C7:</a:t>
            </a:r>
            <a:r>
              <a:rPr lang="en-US" sz="28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Khi đáy ống nghiệm đã nóng  thì miếng sáp gắn ở nút ống nghiệm có bị nóng chảy không? Từ đó rút ra nhận xét gì về tính dẫn nhiệt của chất khí?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304800" y="3962400"/>
            <a:ext cx="35814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800" u="sng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Trả lời: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 Khi đáy ống nghiệm đã nóng  thì miếng sáp gắn ở nút ống nghiệm không nóng chảy, chứng tỏ chất khí dẫn nhiệt kém.</a:t>
            </a:r>
          </a:p>
        </p:txBody>
      </p:sp>
      <p:grpSp>
        <p:nvGrpSpPr>
          <p:cNvPr id="21525" name="Group 29"/>
          <p:cNvGrpSpPr>
            <a:grpSpLocks/>
          </p:cNvGrpSpPr>
          <p:nvPr/>
        </p:nvGrpSpPr>
        <p:grpSpPr bwMode="auto">
          <a:xfrm>
            <a:off x="5943600" y="5257800"/>
            <a:ext cx="1447800" cy="660400"/>
            <a:chOff x="3792" y="3168"/>
            <a:chExt cx="912" cy="416"/>
          </a:xfrm>
        </p:grpSpPr>
        <p:sp>
          <p:nvSpPr>
            <p:cNvPr id="21529" name="Text Box 27"/>
            <p:cNvSpPr txBox="1">
              <a:spLocks noChangeArrowheads="1"/>
            </p:cNvSpPr>
            <p:nvPr/>
          </p:nvSpPr>
          <p:spPr bwMode="auto">
            <a:xfrm>
              <a:off x="3792" y="3264"/>
              <a:ext cx="576" cy="320"/>
            </a:xfrm>
            <a:prstGeom prst="rect">
              <a:avLst/>
            </a:prstGeom>
            <a:noFill/>
            <a:ln w="50800" algn="ctr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/>
                <a:t>Sáp</a:t>
              </a:r>
            </a:p>
          </p:txBody>
        </p:sp>
        <p:sp>
          <p:nvSpPr>
            <p:cNvPr id="21530" name="Line 28"/>
            <p:cNvSpPr>
              <a:spLocks noChangeShapeType="1"/>
            </p:cNvSpPr>
            <p:nvPr/>
          </p:nvSpPr>
          <p:spPr bwMode="auto">
            <a:xfrm flipV="1">
              <a:off x="4368" y="3168"/>
              <a:ext cx="336" cy="24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66" name="Freeform 30"/>
          <p:cNvSpPr>
            <a:spLocks/>
          </p:cNvSpPr>
          <p:nvPr/>
        </p:nvSpPr>
        <p:spPr bwMode="auto">
          <a:xfrm>
            <a:off x="4127500" y="2438400"/>
            <a:ext cx="1069975" cy="1439863"/>
          </a:xfrm>
          <a:custGeom>
            <a:avLst/>
            <a:gdLst>
              <a:gd name="T0" fmla="*/ 2147483647 w 674"/>
              <a:gd name="T1" fmla="*/ 2147483647 h 1064"/>
              <a:gd name="T2" fmla="*/ 2147483647 w 674"/>
              <a:gd name="T3" fmla="*/ 2147483647 h 1064"/>
              <a:gd name="T4" fmla="*/ 2147483647 w 674"/>
              <a:gd name="T5" fmla="*/ 2147483647 h 1064"/>
              <a:gd name="T6" fmla="*/ 2147483647 w 674"/>
              <a:gd name="T7" fmla="*/ 2147483647 h 1064"/>
              <a:gd name="T8" fmla="*/ 2147483647 w 674"/>
              <a:gd name="T9" fmla="*/ 2147483647 h 1064"/>
              <a:gd name="T10" fmla="*/ 2147483647 w 674"/>
              <a:gd name="T11" fmla="*/ 2147483647 h 1064"/>
              <a:gd name="T12" fmla="*/ 2147483647 w 674"/>
              <a:gd name="T13" fmla="*/ 2147483647 h 1064"/>
              <a:gd name="T14" fmla="*/ 2147483647 w 674"/>
              <a:gd name="T15" fmla="*/ 2147483647 h 1064"/>
              <a:gd name="T16" fmla="*/ 2147483647 w 674"/>
              <a:gd name="T17" fmla="*/ 2147483647 h 1064"/>
              <a:gd name="T18" fmla="*/ 2147483647 w 674"/>
              <a:gd name="T19" fmla="*/ 2147483647 h 1064"/>
              <a:gd name="T20" fmla="*/ 2147483647 w 674"/>
              <a:gd name="T21" fmla="*/ 2147483647 h 1064"/>
              <a:gd name="T22" fmla="*/ 2147483647 w 674"/>
              <a:gd name="T23" fmla="*/ 2147483647 h 1064"/>
              <a:gd name="T24" fmla="*/ 2147483647 w 674"/>
              <a:gd name="T25" fmla="*/ 2147483647 h 1064"/>
              <a:gd name="T26" fmla="*/ 2147483647 w 674"/>
              <a:gd name="T27" fmla="*/ 2147483647 h 1064"/>
              <a:gd name="T28" fmla="*/ 2147483647 w 674"/>
              <a:gd name="T29" fmla="*/ 2147483647 h 106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74"/>
              <a:gd name="T46" fmla="*/ 0 h 1064"/>
              <a:gd name="T47" fmla="*/ 674 w 674"/>
              <a:gd name="T48" fmla="*/ 1064 h 106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74" h="1064">
                <a:moveTo>
                  <a:pt x="231" y="32"/>
                </a:moveTo>
                <a:cubicBezTo>
                  <a:pt x="146" y="64"/>
                  <a:pt x="120" y="168"/>
                  <a:pt x="113" y="224"/>
                </a:cubicBezTo>
                <a:cubicBezTo>
                  <a:pt x="107" y="280"/>
                  <a:pt x="164" y="320"/>
                  <a:pt x="192" y="368"/>
                </a:cubicBezTo>
                <a:cubicBezTo>
                  <a:pt x="220" y="416"/>
                  <a:pt x="308" y="438"/>
                  <a:pt x="282" y="510"/>
                </a:cubicBezTo>
                <a:cubicBezTo>
                  <a:pt x="256" y="582"/>
                  <a:pt x="70" y="728"/>
                  <a:pt x="35" y="800"/>
                </a:cubicBezTo>
                <a:cubicBezTo>
                  <a:pt x="0" y="872"/>
                  <a:pt x="48" y="904"/>
                  <a:pt x="74" y="944"/>
                </a:cubicBezTo>
                <a:cubicBezTo>
                  <a:pt x="100" y="984"/>
                  <a:pt x="159" y="1024"/>
                  <a:pt x="192" y="1040"/>
                </a:cubicBezTo>
                <a:cubicBezTo>
                  <a:pt x="224" y="1056"/>
                  <a:pt x="276" y="1064"/>
                  <a:pt x="270" y="1040"/>
                </a:cubicBezTo>
                <a:cubicBezTo>
                  <a:pt x="263" y="1016"/>
                  <a:pt x="179" y="943"/>
                  <a:pt x="152" y="896"/>
                </a:cubicBezTo>
                <a:cubicBezTo>
                  <a:pt x="125" y="849"/>
                  <a:pt x="69" y="812"/>
                  <a:pt x="108" y="756"/>
                </a:cubicBezTo>
                <a:cubicBezTo>
                  <a:pt x="147" y="700"/>
                  <a:pt x="344" y="639"/>
                  <a:pt x="387" y="560"/>
                </a:cubicBezTo>
                <a:cubicBezTo>
                  <a:pt x="430" y="481"/>
                  <a:pt x="338" y="353"/>
                  <a:pt x="364" y="281"/>
                </a:cubicBezTo>
                <a:cubicBezTo>
                  <a:pt x="390" y="209"/>
                  <a:pt x="501" y="169"/>
                  <a:pt x="544" y="128"/>
                </a:cubicBezTo>
                <a:cubicBezTo>
                  <a:pt x="587" y="87"/>
                  <a:pt x="674" y="48"/>
                  <a:pt x="622" y="32"/>
                </a:cubicBezTo>
                <a:cubicBezTo>
                  <a:pt x="570" y="16"/>
                  <a:pt x="315" y="0"/>
                  <a:pt x="231" y="32"/>
                </a:cubicBez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0C0C0">
                  <a:alpha val="73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7" name="Freeform 31"/>
          <p:cNvSpPr>
            <a:spLocks/>
          </p:cNvSpPr>
          <p:nvPr/>
        </p:nvSpPr>
        <p:spPr bwMode="auto">
          <a:xfrm>
            <a:off x="4343400" y="1752600"/>
            <a:ext cx="1460500" cy="2330450"/>
          </a:xfrm>
          <a:custGeom>
            <a:avLst/>
            <a:gdLst>
              <a:gd name="T0" fmla="*/ 2147483647 w 780"/>
              <a:gd name="T1" fmla="*/ 2147483647 h 1920"/>
              <a:gd name="T2" fmla="*/ 2147483647 w 780"/>
              <a:gd name="T3" fmla="*/ 2147483647 h 1920"/>
              <a:gd name="T4" fmla="*/ 2147483647 w 780"/>
              <a:gd name="T5" fmla="*/ 2147483647 h 1920"/>
              <a:gd name="T6" fmla="*/ 2147483647 w 780"/>
              <a:gd name="T7" fmla="*/ 2147483647 h 1920"/>
              <a:gd name="T8" fmla="*/ 2147483647 w 780"/>
              <a:gd name="T9" fmla="*/ 2147483647 h 1920"/>
              <a:gd name="T10" fmla="*/ 2147483647 w 780"/>
              <a:gd name="T11" fmla="*/ 2147483647 h 1920"/>
              <a:gd name="T12" fmla="*/ 2147483647 w 780"/>
              <a:gd name="T13" fmla="*/ 2147483647 h 1920"/>
              <a:gd name="T14" fmla="*/ 2147483647 w 780"/>
              <a:gd name="T15" fmla="*/ 2147483647 h 1920"/>
              <a:gd name="T16" fmla="*/ 2147483647 w 780"/>
              <a:gd name="T17" fmla="*/ 2147483647 h 1920"/>
              <a:gd name="T18" fmla="*/ 2147483647 w 780"/>
              <a:gd name="T19" fmla="*/ 2147483647 h 1920"/>
              <a:gd name="T20" fmla="*/ 2147483647 w 780"/>
              <a:gd name="T21" fmla="*/ 2147483647 h 1920"/>
              <a:gd name="T22" fmla="*/ 2147483647 w 780"/>
              <a:gd name="T23" fmla="*/ 2147483647 h 1920"/>
              <a:gd name="T24" fmla="*/ 2147483647 w 780"/>
              <a:gd name="T25" fmla="*/ 2147483647 h 1920"/>
              <a:gd name="T26" fmla="*/ 2147483647 w 780"/>
              <a:gd name="T27" fmla="*/ 2147483647 h 1920"/>
              <a:gd name="T28" fmla="*/ 2147483647 w 780"/>
              <a:gd name="T29" fmla="*/ 2147483647 h 192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80"/>
              <a:gd name="T46" fmla="*/ 0 h 1920"/>
              <a:gd name="T47" fmla="*/ 780 w 780"/>
              <a:gd name="T48" fmla="*/ 1920 h 192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80" h="1920">
                <a:moveTo>
                  <a:pt x="258" y="58"/>
                </a:moveTo>
                <a:cubicBezTo>
                  <a:pt x="158" y="116"/>
                  <a:pt x="127" y="304"/>
                  <a:pt x="120" y="405"/>
                </a:cubicBezTo>
                <a:cubicBezTo>
                  <a:pt x="112" y="506"/>
                  <a:pt x="188" y="565"/>
                  <a:pt x="212" y="665"/>
                </a:cubicBezTo>
                <a:cubicBezTo>
                  <a:pt x="236" y="765"/>
                  <a:pt x="296" y="878"/>
                  <a:pt x="265" y="1008"/>
                </a:cubicBezTo>
                <a:cubicBezTo>
                  <a:pt x="234" y="1138"/>
                  <a:pt x="54" y="1339"/>
                  <a:pt x="27" y="1446"/>
                </a:cubicBezTo>
                <a:cubicBezTo>
                  <a:pt x="0" y="1553"/>
                  <a:pt x="69" y="1576"/>
                  <a:pt x="100" y="1648"/>
                </a:cubicBezTo>
                <a:cubicBezTo>
                  <a:pt x="131" y="1720"/>
                  <a:pt x="182" y="1842"/>
                  <a:pt x="212" y="1880"/>
                </a:cubicBezTo>
                <a:cubicBezTo>
                  <a:pt x="242" y="1918"/>
                  <a:pt x="291" y="1920"/>
                  <a:pt x="283" y="1877"/>
                </a:cubicBezTo>
                <a:cubicBezTo>
                  <a:pt x="275" y="1834"/>
                  <a:pt x="190" y="1711"/>
                  <a:pt x="166" y="1619"/>
                </a:cubicBezTo>
                <a:cubicBezTo>
                  <a:pt x="142" y="1527"/>
                  <a:pt x="91" y="1429"/>
                  <a:pt x="137" y="1328"/>
                </a:cubicBezTo>
                <a:cubicBezTo>
                  <a:pt x="183" y="1227"/>
                  <a:pt x="391" y="1137"/>
                  <a:pt x="442" y="1012"/>
                </a:cubicBezTo>
                <a:cubicBezTo>
                  <a:pt x="493" y="887"/>
                  <a:pt x="411" y="708"/>
                  <a:pt x="442" y="578"/>
                </a:cubicBezTo>
                <a:cubicBezTo>
                  <a:pt x="473" y="448"/>
                  <a:pt x="580" y="318"/>
                  <a:pt x="626" y="231"/>
                </a:cubicBezTo>
                <a:cubicBezTo>
                  <a:pt x="672" y="145"/>
                  <a:pt x="780" y="87"/>
                  <a:pt x="719" y="58"/>
                </a:cubicBezTo>
                <a:cubicBezTo>
                  <a:pt x="657" y="29"/>
                  <a:pt x="358" y="0"/>
                  <a:pt x="258" y="58"/>
                </a:cubicBez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0C0C0">
                  <a:alpha val="67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8" name="TextBox 31"/>
          <p:cNvSpPr txBox="1"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Thí nghiệm về sự dẫn nhiệt của chất khí</a:t>
            </a:r>
          </a:p>
        </p:txBody>
      </p:sp>
    </p:spTree>
    <p:extLst>
      <p:ext uri="{BB962C8B-B14F-4D97-AF65-F5344CB8AC3E}">
        <p14:creationId xmlns:p14="http://schemas.microsoft.com/office/powerpoint/2010/main" val="3573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6" presetID="22" presetClass="entr" presetSubtype="4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3" grpId="0" animBg="1"/>
      <p:bldP spid="14354" grpId="0" animBg="1"/>
      <p:bldP spid="14360" grpId="0"/>
      <p:bldP spid="14361" grpId="0"/>
      <p:bldP spid="14366" grpId="0" animBg="1"/>
      <p:bldP spid="1436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0246846-25A2-451C-A1EF-99191AE06B8B}" type="slidenum">
              <a:rPr lang="en-US" smtClean="0"/>
              <a:pPr eaLnBrk="1" hangingPunct="1"/>
              <a:t>14</a:t>
            </a:fld>
            <a:endParaRPr lang="en-US" dirty="0" smtClean="0"/>
          </a:p>
        </p:txBody>
      </p:sp>
      <p:sp>
        <p:nvSpPr>
          <p:cNvPr id="20483" name="Text Box 4">
            <a:hlinkClick r:id="rId3"/>
          </p:cNvPr>
          <p:cNvSpPr txBox="1">
            <a:spLocks noChangeArrowheads="1"/>
          </p:cNvSpPr>
          <p:nvPr/>
        </p:nvSpPr>
        <p:spPr bwMode="auto">
          <a:xfrm>
            <a:off x="0" y="990600"/>
            <a:ext cx="457200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9400" indent="-2794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- </a:t>
            </a:r>
            <a:r>
              <a:rPr lang="en-US" sz="2800" u="sng" dirty="0" err="1">
                <a:solidFill>
                  <a:srgbClr val="0000FF"/>
                </a:solidFill>
                <a:latin typeface="Times New Roman" pitchFamily="18" charset="0"/>
              </a:rPr>
              <a:t>Kết</a:t>
            </a:r>
            <a:r>
              <a:rPr lang="en-US" sz="2800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00FF"/>
                </a:solidFill>
                <a:latin typeface="Times New Roman" pitchFamily="18" charset="0"/>
              </a:rPr>
              <a:t>luận</a:t>
            </a:r>
            <a:r>
              <a:rPr lang="en-US" sz="2800" u="sng" dirty="0">
                <a:solidFill>
                  <a:srgbClr val="0000FF"/>
                </a:solidFill>
                <a:latin typeface="Times New Roman" pitchFamily="18" charset="0"/>
              </a:rPr>
              <a:t> :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</a:rPr>
              <a:t> 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Nhiệt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năng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có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thể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truyền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từ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phần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này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sang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phần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khác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của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một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vật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từ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vật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này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sang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vật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khác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bằng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hình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thức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dẫn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nhiệt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.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0" y="5334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I. Sự dẫn nhiệt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0" y="3276600"/>
            <a:ext cx="457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II. Tính dẫn nhiệt của các chất</a:t>
            </a: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0" y="3657600"/>
            <a:ext cx="4572000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Char char="-"/>
            </a:pPr>
            <a:r>
              <a:rPr lang="en-US" sz="2800" u="sng">
                <a:solidFill>
                  <a:srgbClr val="0000FF"/>
                </a:solidFill>
                <a:latin typeface="Times New Roman" pitchFamily="18" charset="0"/>
              </a:rPr>
              <a:t>Kết luận:</a:t>
            </a:r>
            <a:r>
              <a:rPr lang="en-US" sz="2800">
                <a:latin typeface="Times New Roman" pitchFamily="18" charset="0"/>
              </a:rPr>
              <a:t> </a:t>
            </a:r>
            <a:r>
              <a:rPr lang="en-US" sz="2800">
                <a:solidFill>
                  <a:schemeClr val="tx2"/>
                </a:solidFill>
                <a:latin typeface="Times New Roman" pitchFamily="18" charset="0"/>
              </a:rPr>
              <a:t>Chất rắn dẫn nhiệt tốt. Trong chất rắn, kim loại dẫn nhiệt tốt nhất.</a:t>
            </a:r>
          </a:p>
          <a:p>
            <a:pPr algn="just">
              <a:spcBef>
                <a:spcPct val="50000"/>
              </a:spcBef>
              <a:buFontTx/>
              <a:buChar char="-"/>
            </a:pPr>
            <a:r>
              <a:rPr lang="en-US" sz="2800">
                <a:latin typeface="Times New Roman" pitchFamily="18" charset="0"/>
              </a:rPr>
              <a:t>Chất rắn dẫn nhiệt tốt hơn chất lỏng và chất lỏng dẫn nhiệt tốt hơn chất khí. Chất khí dẫn nhiệt kém nhất</a:t>
            </a:r>
            <a:r>
              <a:rPr lang="en-US" sz="2800">
                <a:solidFill>
                  <a:srgbClr val="33CC33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20487" name="Text Box 8"/>
          <p:cNvSpPr txBox="1">
            <a:spLocks noChangeArrowheads="1"/>
          </p:cNvSpPr>
          <p:nvPr/>
        </p:nvSpPr>
        <p:spPr bwMode="auto">
          <a:xfrm>
            <a:off x="4800600" y="685800"/>
            <a:ext cx="3657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III. Vận dụng</a:t>
            </a:r>
          </a:p>
        </p:txBody>
      </p:sp>
      <p:sp>
        <p:nvSpPr>
          <p:cNvPr id="22536" name="Line 14"/>
          <p:cNvSpPr>
            <a:spLocks noChangeShapeType="1"/>
          </p:cNvSpPr>
          <p:nvPr/>
        </p:nvSpPr>
        <p:spPr bwMode="auto">
          <a:xfrm>
            <a:off x="4724400" y="609600"/>
            <a:ext cx="0" cy="624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Text Box 15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880264" y="1367127"/>
            <a:ext cx="40386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C9: </a:t>
            </a:r>
            <a:r>
              <a:rPr lang="en-US" sz="2800" dirty="0" err="1">
                <a:latin typeface="Times New Roman" pitchFamily="18" charset="0"/>
              </a:rPr>
              <a:t>Tại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sao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nồi</a:t>
            </a:r>
            <a:r>
              <a:rPr lang="en-US" sz="2800" dirty="0">
                <a:latin typeface="Times New Roman" pitchFamily="18" charset="0"/>
              </a:rPr>
              <a:t> , </a:t>
            </a:r>
            <a:r>
              <a:rPr lang="en-US" sz="2800" dirty="0" err="1">
                <a:latin typeface="Times New Roman" pitchFamily="18" charset="0"/>
              </a:rPr>
              <a:t>xoong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thường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kim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loại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còn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bát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đĩa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thường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sứ</a:t>
            </a:r>
            <a:r>
              <a:rPr lang="en-US" sz="2800" dirty="0">
                <a:latin typeface="Times New Roman" pitchFamily="18" charset="0"/>
              </a:rPr>
              <a:t> ?</a:t>
            </a:r>
            <a:endParaRPr lang="en-US" sz="2800" i="1" dirty="0">
              <a:latin typeface="Times New Roman" pitchFamily="18" charset="0"/>
            </a:endParaRPr>
          </a:p>
        </p:txBody>
      </p:sp>
      <p:sp>
        <p:nvSpPr>
          <p:cNvPr id="37904" name="Text Box 16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876800" y="3217863"/>
            <a:ext cx="3886200" cy="13843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u="sng" dirty="0" err="1">
                <a:solidFill>
                  <a:srgbClr val="0000FF"/>
                </a:solidFill>
                <a:latin typeface="Times New Roman" pitchFamily="18" charset="0"/>
              </a:rPr>
              <a:t>Trả</a:t>
            </a:r>
            <a:r>
              <a:rPr lang="en-US" sz="2800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00FF"/>
                </a:solidFill>
                <a:latin typeface="Times New Roman" pitchFamily="18" charset="0"/>
              </a:rPr>
              <a:t>lời</a:t>
            </a:r>
            <a:r>
              <a:rPr lang="en-US" sz="2800" u="sng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Vì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kim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loại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dẫn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nhiệt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tốt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còn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sứ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dẫn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nhiệt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kém</a:t>
            </a:r>
            <a:r>
              <a:rPr lang="en-US" sz="2800" dirty="0">
                <a:latin typeface="Times New Roman" pitchFamily="18" charset="0"/>
              </a:rPr>
              <a:t> .</a:t>
            </a:r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2590800" y="0"/>
            <a:ext cx="4648200" cy="6096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hlink"/>
              </a:gs>
              <a:gs pos="100000">
                <a:schemeClr val="accent1"/>
              </a:gs>
            </a:gsLst>
            <a:lin ang="5400000" scaled="1"/>
          </a:gradFill>
          <a:ln w="57150" cmpd="thinThick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22: DẪN NHIỆT</a:t>
            </a:r>
          </a:p>
        </p:txBody>
      </p:sp>
      <p:sp>
        <p:nvSpPr>
          <p:cNvPr id="2" name="Rectangle 1"/>
          <p:cNvSpPr/>
          <p:nvPr/>
        </p:nvSpPr>
        <p:spPr>
          <a:xfrm>
            <a:off x="4800600" y="3147436"/>
            <a:ext cx="4194175" cy="1447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C10: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mỏng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ấm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dày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Rectangle 2"/>
          <p:cNvSpPr/>
          <p:nvPr/>
        </p:nvSpPr>
        <p:spPr>
          <a:xfrm>
            <a:off x="4914900" y="4800600"/>
            <a:ext cx="4079875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mỏng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kém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16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790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7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37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7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3790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790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/>
      <p:bldP spid="20485" grpId="0"/>
      <p:bldP spid="20486" grpId="0"/>
      <p:bldP spid="20487" grpId="0"/>
      <p:bldP spid="20490" grpId="0"/>
      <p:bldP spid="37904" grpId="0" build="allAtOnce" animBg="1"/>
      <p:bldP spid="37904" grpId="1" build="allAtOnce" animBg="1"/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0246846-25A2-451C-A1EF-99191AE06B8B}" type="slidenum">
              <a:rPr lang="en-US" smtClean="0"/>
              <a:pPr eaLnBrk="1" hangingPunct="1"/>
              <a:t>15</a:t>
            </a:fld>
            <a:endParaRPr lang="en-US" dirty="0" smtClean="0"/>
          </a:p>
        </p:txBody>
      </p:sp>
      <p:sp>
        <p:nvSpPr>
          <p:cNvPr id="20483" name="Text Box 4">
            <a:hlinkClick r:id="rId3"/>
          </p:cNvPr>
          <p:cNvSpPr txBox="1">
            <a:spLocks noChangeArrowheads="1"/>
          </p:cNvSpPr>
          <p:nvPr/>
        </p:nvSpPr>
        <p:spPr bwMode="auto">
          <a:xfrm>
            <a:off x="0" y="990600"/>
            <a:ext cx="457200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9400" indent="-2794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- </a:t>
            </a:r>
            <a:r>
              <a:rPr lang="en-US" sz="2800" u="sng" dirty="0" err="1">
                <a:solidFill>
                  <a:srgbClr val="0000FF"/>
                </a:solidFill>
                <a:latin typeface="Times New Roman" pitchFamily="18" charset="0"/>
              </a:rPr>
              <a:t>Kết</a:t>
            </a:r>
            <a:r>
              <a:rPr lang="en-US" sz="2800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00FF"/>
                </a:solidFill>
                <a:latin typeface="Times New Roman" pitchFamily="18" charset="0"/>
              </a:rPr>
              <a:t>luận</a:t>
            </a:r>
            <a:r>
              <a:rPr lang="en-US" sz="2800" u="sng" dirty="0">
                <a:solidFill>
                  <a:srgbClr val="0000FF"/>
                </a:solidFill>
                <a:latin typeface="Times New Roman" pitchFamily="18" charset="0"/>
              </a:rPr>
              <a:t> :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</a:rPr>
              <a:t> 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Nhiệt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năng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có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thể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truyền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từ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phần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này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sang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phần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khác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của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một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vật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từ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vật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này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sang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vật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khác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bằng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hình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thức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dẫn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</a:rPr>
              <a:t>nhiệt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.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0" y="5334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I. Sự dẫn nhiệt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0" y="3276600"/>
            <a:ext cx="457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II. Tính dẫn nhiệt của các chất</a:t>
            </a: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0" y="3657600"/>
            <a:ext cx="4572000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3413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Char char="-"/>
            </a:pPr>
            <a:r>
              <a:rPr lang="en-US" sz="2800" u="sng">
                <a:solidFill>
                  <a:srgbClr val="0000FF"/>
                </a:solidFill>
                <a:latin typeface="Times New Roman" pitchFamily="18" charset="0"/>
              </a:rPr>
              <a:t>Kết luận:</a:t>
            </a:r>
            <a:r>
              <a:rPr lang="en-US" sz="2800">
                <a:latin typeface="Times New Roman" pitchFamily="18" charset="0"/>
              </a:rPr>
              <a:t> </a:t>
            </a:r>
            <a:r>
              <a:rPr lang="en-US" sz="2800">
                <a:solidFill>
                  <a:schemeClr val="tx2"/>
                </a:solidFill>
                <a:latin typeface="Times New Roman" pitchFamily="18" charset="0"/>
              </a:rPr>
              <a:t>Chất rắn dẫn nhiệt tốt. Trong chất rắn, kim loại dẫn nhiệt tốt nhất.</a:t>
            </a:r>
          </a:p>
          <a:p>
            <a:pPr algn="just">
              <a:spcBef>
                <a:spcPct val="50000"/>
              </a:spcBef>
              <a:buFontTx/>
              <a:buChar char="-"/>
            </a:pPr>
            <a:r>
              <a:rPr lang="en-US" sz="2800">
                <a:latin typeface="Times New Roman" pitchFamily="18" charset="0"/>
              </a:rPr>
              <a:t>Chất rắn dẫn nhiệt tốt hơn chất lỏng và chất lỏng dẫn nhiệt tốt hơn chất khí. Chất khí dẫn nhiệt kém nhất</a:t>
            </a:r>
            <a:r>
              <a:rPr lang="en-US" sz="2800">
                <a:solidFill>
                  <a:srgbClr val="33CC33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20487" name="Text Box 8"/>
          <p:cNvSpPr txBox="1">
            <a:spLocks noChangeArrowheads="1"/>
          </p:cNvSpPr>
          <p:nvPr/>
        </p:nvSpPr>
        <p:spPr bwMode="auto">
          <a:xfrm>
            <a:off x="4800600" y="685800"/>
            <a:ext cx="3657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III. Vận dụng</a:t>
            </a:r>
          </a:p>
        </p:txBody>
      </p:sp>
      <p:sp>
        <p:nvSpPr>
          <p:cNvPr id="22536" name="Line 14"/>
          <p:cNvSpPr>
            <a:spLocks noChangeShapeType="1"/>
          </p:cNvSpPr>
          <p:nvPr/>
        </p:nvSpPr>
        <p:spPr bwMode="auto">
          <a:xfrm>
            <a:off x="4724400" y="609600"/>
            <a:ext cx="0" cy="624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Text Box 15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880264" y="1367127"/>
            <a:ext cx="40386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C11: </a:t>
            </a:r>
            <a:r>
              <a:rPr lang="en-US" sz="2800" dirty="0" err="1" smtClean="0">
                <a:latin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mùa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chim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thường</a:t>
            </a:r>
            <a:r>
              <a:rPr lang="en-US" sz="2800" dirty="0" smtClean="0">
                <a:latin typeface="Times New Roman" pitchFamily="18" charset="0"/>
              </a:rPr>
              <a:t> hay </a:t>
            </a:r>
            <a:r>
              <a:rPr lang="en-US" sz="2800" dirty="0" err="1" smtClean="0">
                <a:latin typeface="Times New Roman" pitchFamily="18" charset="0"/>
              </a:rPr>
              <a:t>đứng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xù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lông</a:t>
            </a:r>
            <a:r>
              <a:rPr lang="en-US" sz="2800" dirty="0" smtClean="0">
                <a:latin typeface="Times New Roman" pitchFamily="18" charset="0"/>
              </a:rPr>
              <a:t>? </a:t>
            </a:r>
            <a:r>
              <a:rPr lang="en-US" sz="2800" dirty="0" err="1" smtClean="0">
                <a:latin typeface="Times New Roman" pitchFamily="18" charset="0"/>
              </a:rPr>
              <a:t>Tại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sao</a:t>
            </a:r>
            <a:r>
              <a:rPr lang="en-US" sz="2800" dirty="0" smtClean="0">
                <a:latin typeface="Times New Roman" pitchFamily="18" charset="0"/>
              </a:rPr>
              <a:t>?</a:t>
            </a:r>
            <a:endParaRPr lang="en-US" sz="2800" i="1" dirty="0">
              <a:latin typeface="Times New Roman" pitchFamily="18" charset="0"/>
            </a:endParaRPr>
          </a:p>
        </p:txBody>
      </p:sp>
      <p:sp>
        <p:nvSpPr>
          <p:cNvPr id="37904" name="Text Box 16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914900" y="2752122"/>
            <a:ext cx="3886200" cy="1815882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u="sng" dirty="0" err="1">
                <a:solidFill>
                  <a:srgbClr val="0000FF"/>
                </a:solidFill>
                <a:latin typeface="Times New Roman" pitchFamily="18" charset="0"/>
              </a:rPr>
              <a:t>Trả</a:t>
            </a:r>
            <a:r>
              <a:rPr lang="en-US" sz="2800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00FF"/>
                </a:solidFill>
                <a:latin typeface="Times New Roman" pitchFamily="18" charset="0"/>
              </a:rPr>
              <a:t>lời</a:t>
            </a:r>
            <a:r>
              <a:rPr lang="en-US" sz="2800" u="sng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Mùa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đông</a:t>
            </a:r>
            <a:r>
              <a:rPr lang="en-US" sz="2800" dirty="0" smtClean="0">
                <a:latin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lớp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khí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dẫn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nhiệt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kém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giữa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lông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chim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2590800" y="0"/>
            <a:ext cx="4648200" cy="6096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hlink"/>
              </a:gs>
              <a:gs pos="100000">
                <a:schemeClr val="accent1"/>
              </a:gs>
            </a:gsLst>
            <a:lin ang="5400000" scaled="1"/>
          </a:gradFill>
          <a:ln w="57150" cmpd="thinThick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22: DẪN NHIỆT</a:t>
            </a:r>
          </a:p>
        </p:txBody>
      </p:sp>
      <p:sp>
        <p:nvSpPr>
          <p:cNvPr id="2" name="Rectangle 1"/>
          <p:cNvSpPr/>
          <p:nvPr/>
        </p:nvSpPr>
        <p:spPr>
          <a:xfrm>
            <a:off x="4880264" y="2844147"/>
            <a:ext cx="4194175" cy="19031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C12: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rét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sờ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lạnh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sờ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ta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90655" y="4876800"/>
            <a:ext cx="4079875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803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/>
      <p:bldP spid="20485" grpId="0"/>
      <p:bldP spid="20486" grpId="0"/>
      <p:bldP spid="20487" grpId="0"/>
      <p:bldP spid="20490" grpId="0"/>
      <p:bldP spid="37904" grpId="0" animBg="1"/>
      <p:bldP spid="37904" grpId="1" animBg="1"/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84E672E-B564-4689-844E-C7D571245EB0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5334000" y="52578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latin typeface="Times New Roman" pitchFamily="18" charset="0"/>
            </a:endParaRP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kumimoji="1" lang="vi-VN" sz="2400">
              <a:latin typeface="Times New Roman" pitchFamily="18" charset="0"/>
            </a:endParaRP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609600" y="228600"/>
            <a:ext cx="7772400" cy="762000"/>
          </a:xfrm>
          <a:prstGeom prst="rect">
            <a:avLst/>
          </a:prstGeom>
        </p:spPr>
        <p:txBody>
          <a:bodyPr wrap="none" fromWordArt="1">
            <a:prstTxWarp prst="textPlain">
              <a:avLst/>
            </a:prstTxWarp>
          </a:bodyPr>
          <a:lstStyle/>
          <a:p>
            <a:pPr algn="ctr"/>
            <a:r>
              <a:rPr lang="en-US" sz="3600" kern="10" dirty="0" err="1">
                <a:ln w="31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</a:t>
            </a:r>
            <a:r>
              <a:rPr lang="en-US" sz="3600" kern="10" dirty="0" err="1">
                <a:ln w="3175"/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kern="10" dirty="0" err="1">
                <a:ln w="31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3600" kern="10" dirty="0">
                <a:ln w="31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31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3600" kern="10" dirty="0">
                <a:ln w="31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31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kern="10" dirty="0">
                <a:ln w="31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317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600" kern="10" dirty="0">
              <a:ln w="3175">
                <a:solidFill>
                  <a:schemeClr val="accent2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33400" y="1426934"/>
            <a:ext cx="84582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b="1" dirty="0" err="1">
                <a:latin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</a:rPr>
              <a:t> 1 :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Dẫn nhiệt là hình thức:</a:t>
            </a:r>
          </a:p>
          <a:p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Nhiệt năng có thể truyền từ phần này sang phần khác của một vật.</a:t>
            </a:r>
          </a:p>
          <a:p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Nhiệt năng có thể truyền từ vật này sang vật khác.</a:t>
            </a:r>
          </a:p>
          <a:p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Nhiệt năng có thể truyền từ phần này sang phần khác của một vật, từ vật này sang vật khác.</a:t>
            </a:r>
          </a:p>
          <a:p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Nhiệt năng được bảo toàn.</a:t>
            </a:r>
          </a:p>
        </p:txBody>
      </p:sp>
      <p:sp>
        <p:nvSpPr>
          <p:cNvPr id="4" name="Oval 14"/>
          <p:cNvSpPr>
            <a:spLocks noChangeArrowheads="1"/>
          </p:cNvSpPr>
          <p:nvPr/>
        </p:nvSpPr>
        <p:spPr bwMode="auto">
          <a:xfrm>
            <a:off x="533400" y="3886200"/>
            <a:ext cx="533400" cy="5334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48316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7" grpId="0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857347D-9441-46A8-A878-5153BAA6BC65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24579" name="WordArt 4"/>
          <p:cNvSpPr>
            <a:spLocks noChangeArrowheads="1" noChangeShapeType="1" noTextEdit="1"/>
          </p:cNvSpPr>
          <p:nvPr/>
        </p:nvSpPr>
        <p:spPr bwMode="auto">
          <a:xfrm>
            <a:off x="609600" y="304800"/>
            <a:ext cx="7772400" cy="7620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21019"/>
              </a:avLst>
            </a:prstTxWarp>
          </a:bodyPr>
          <a:lstStyle/>
          <a:p>
            <a:pPr algn="ctr"/>
            <a:r>
              <a:rPr lang="en-US" sz="3600" b="1" kern="10">
                <a:ln w="222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prstShdw prst="shdw12">
                    <a:srgbClr val="0000FF">
                      <a:alpha val="50000"/>
                    </a:srgbClr>
                  </a:prstShdw>
                </a:effectLst>
                <a:latin typeface="Arial"/>
                <a:cs typeface="Arial"/>
              </a:rPr>
              <a:t>Củng cố bài học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609600" y="1524000"/>
            <a:ext cx="7924800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9438" indent="-5794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u="sng">
                <a:solidFill>
                  <a:srgbClr val="008000"/>
                </a:solidFill>
                <a:latin typeface="Times New Roman" pitchFamily="18" charset="0"/>
              </a:rPr>
              <a:t>Câu 2</a:t>
            </a:r>
            <a:r>
              <a:rPr lang="en-US" sz="2800">
                <a:solidFill>
                  <a:srgbClr val="008000"/>
                </a:solidFill>
                <a:latin typeface="Times New Roman" pitchFamily="18" charset="0"/>
              </a:rPr>
              <a:t> :  Trong sự dẫn nhiệt, nhiệt được truyền từ vật nào sang vật nào? Hãy chọn câu trả lời đúng.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800080"/>
                </a:solidFill>
                <a:latin typeface="Times New Roman" pitchFamily="18" charset="0"/>
              </a:rPr>
              <a:t>  a) Từ vật có nhiệt năng lớn hơn sang vật có nhiệt năng nhỏ hơn.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800080"/>
                </a:solidFill>
                <a:latin typeface="Times New Roman" pitchFamily="18" charset="0"/>
              </a:rPr>
              <a:t>  b) Từ vật có khối lượng lớn hơn sang vật có khối lượng nhỏ hơn.</a:t>
            </a:r>
          </a:p>
          <a:p>
            <a:pPr eaLnBrk="1" hangingPunct="1">
              <a:spcBef>
                <a:spcPct val="50000"/>
              </a:spcBef>
            </a:pPr>
            <a:endParaRPr lang="en-US" sz="2800">
              <a:solidFill>
                <a:srgbClr val="80008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800080"/>
                </a:solidFill>
                <a:latin typeface="Times New Roman" pitchFamily="18" charset="0"/>
              </a:rPr>
              <a:t>   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800080"/>
                </a:solidFill>
                <a:latin typeface="Times New Roman" pitchFamily="18" charset="0"/>
              </a:rPr>
              <a:t>  d) Cả 3 câu trả lời trên đều đúng.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838200" y="4876800"/>
            <a:ext cx="7620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96875" indent="-3968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800080"/>
                </a:solidFill>
                <a:latin typeface="Times New Roman" pitchFamily="18" charset="0"/>
              </a:rPr>
              <a:t>c) Từ vật có nhiệt độ cao hơn sang vật có nhiệt độ thấp hơn.</a:t>
            </a:r>
          </a:p>
        </p:txBody>
      </p:sp>
      <p:sp>
        <p:nvSpPr>
          <p:cNvPr id="4" name="Oval 14"/>
          <p:cNvSpPr>
            <a:spLocks noChangeArrowheads="1"/>
          </p:cNvSpPr>
          <p:nvPr/>
        </p:nvSpPr>
        <p:spPr bwMode="auto">
          <a:xfrm>
            <a:off x="762000" y="4953000"/>
            <a:ext cx="457200" cy="4572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9867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  <p:bldP spid="46087" grpId="0" build="allAtOnce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4EE2AB9-E7DB-4818-8DCF-8CBB5B746294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5334000" y="52578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latin typeface="Times New Roman" pitchFamily="18" charset="0"/>
            </a:endParaRPr>
          </a:p>
        </p:txBody>
      </p:sp>
      <p:pic>
        <p:nvPicPr>
          <p:cNvPr id="17412" name="Picture 4" descr="Ghi_nhí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57200"/>
            <a:ext cx="65151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57200" y="2133600"/>
            <a:ext cx="8358188" cy="3573463"/>
          </a:xfrm>
          <a:prstGeom prst="rect">
            <a:avLst/>
          </a:prstGeom>
          <a:solidFill>
            <a:srgbClr val="FFFFCC"/>
          </a:solidFill>
          <a:ln w="635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96875" indent="-3968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800">
                <a:solidFill>
                  <a:schemeClr val="hlink"/>
                </a:solidFill>
                <a:latin typeface="Times New Roman" pitchFamily="18" charset="0"/>
              </a:rPr>
              <a:t>Nhiệt năng có thể truyền từ phần này sang phần khác của một vật, từ vật này sang vật khác bằng hình thức dẫn nhiệt .</a:t>
            </a:r>
          </a:p>
          <a:p>
            <a:pPr algn="just"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800">
                <a:solidFill>
                  <a:srgbClr val="FF33CC"/>
                </a:solidFill>
                <a:latin typeface="Times New Roman" pitchFamily="18" charset="0"/>
              </a:rPr>
              <a:t>Chất rắn dẫn nhiệt tốt. Trong chất rắn, kim loại dẫn nhiệt tốt nhất</a:t>
            </a:r>
          </a:p>
          <a:p>
            <a:pPr algn="just"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800">
                <a:solidFill>
                  <a:srgbClr val="FF3300"/>
                </a:solidFill>
                <a:latin typeface="Times New Roman" pitchFamily="18" charset="0"/>
              </a:rPr>
              <a:t>Chất rắn dẫn nhiệt tốt hơn </a:t>
            </a:r>
            <a:r>
              <a:rPr lang="en-US" sz="2800">
                <a:solidFill>
                  <a:srgbClr val="FF00FF"/>
                </a:solidFill>
                <a:latin typeface="Times New Roman" pitchFamily="18" charset="0"/>
              </a:rPr>
              <a:t>chất lỏng và chất lỏng dẫn nhiệt tốt hơn chất khí . Chất khí dẫn nhiệt kém nhất .</a:t>
            </a:r>
          </a:p>
        </p:txBody>
      </p:sp>
    </p:spTree>
    <p:extLst>
      <p:ext uri="{BB962C8B-B14F-4D97-AF65-F5344CB8AC3E}">
        <p14:creationId xmlns:p14="http://schemas.microsoft.com/office/powerpoint/2010/main" val="2622221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39A22BB-9101-4225-92BD-EF0BD14B7512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26627" name="WordArt 2"/>
          <p:cNvSpPr>
            <a:spLocks noChangeArrowheads="1" noChangeShapeType="1" noTextEdit="1"/>
          </p:cNvSpPr>
          <p:nvPr/>
        </p:nvSpPr>
        <p:spPr bwMode="auto">
          <a:xfrm>
            <a:off x="1600200" y="76200"/>
            <a:ext cx="6248400" cy="704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ahoma"/>
                <a:ea typeface="Tahoma"/>
                <a:cs typeface="Tahoma"/>
              </a:rPr>
              <a:t>CÓ THỂ EM CHƯA BIẾT ???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ahoma"/>
              <a:ea typeface="Tahoma"/>
              <a:cs typeface="Tahoma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0" y="9144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25475" indent="-625475">
              <a:spcBef>
                <a:spcPct val="50000"/>
              </a:spcBef>
              <a:defRPr/>
            </a:pPr>
            <a:r>
              <a:rPr lang="en-US" sz="32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en-US" sz="32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" pitchFamily="2" charset="2"/>
              </a:rPr>
              <a:t> </a:t>
            </a:r>
            <a:r>
              <a:rPr lang="en-US" sz="32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Những ứng dụng về sự dẫn nhiệt trong đời sống và kỹ thuật:</a:t>
            </a:r>
            <a:endParaRPr lang="en-US" sz="3200">
              <a:solidFill>
                <a:srgbClr val="008000"/>
              </a:solidFill>
              <a:latin typeface="Times New Roman" pitchFamily="18" charset="0"/>
            </a:endParaRPr>
          </a:p>
        </p:txBody>
      </p:sp>
      <p:pic>
        <p:nvPicPr>
          <p:cNvPr id="19460" name="Picture 4" descr="GTd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57400"/>
            <a:ext cx="4191000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AutoShape 5"/>
          <p:cNvSpPr>
            <a:spLocks/>
          </p:cNvSpPr>
          <p:nvPr/>
        </p:nvSpPr>
        <p:spPr bwMode="auto">
          <a:xfrm>
            <a:off x="2743200" y="4876800"/>
            <a:ext cx="6096000" cy="1447800"/>
          </a:xfrm>
          <a:prstGeom prst="borderCallout2">
            <a:avLst>
              <a:gd name="adj1" fmla="val 7894"/>
              <a:gd name="adj2" fmla="val -1250"/>
              <a:gd name="adj3" fmla="val 7894"/>
              <a:gd name="adj4" fmla="val -8907"/>
              <a:gd name="adj5" fmla="val -71051"/>
              <a:gd name="adj6" fmla="val -16565"/>
            </a:avLst>
          </a:prstGeom>
          <a:solidFill>
            <a:srgbClr val="0000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sz="2800">
                <a:solidFill>
                  <a:srgbClr val="FFFF00"/>
                </a:solidFill>
                <a:latin typeface="Times New Roman" pitchFamily="18" charset="0"/>
              </a:rPr>
              <a:t>   * Ống xả (ống pô) xe máy bằng kim loại nên dẫn nhiệt tốt, đề phòng bị bỏng khi vô ý tiếp xúc</a:t>
            </a:r>
          </a:p>
        </p:txBody>
      </p:sp>
    </p:spTree>
    <p:extLst>
      <p:ext uri="{BB962C8B-B14F-4D97-AF65-F5344CB8AC3E}">
        <p14:creationId xmlns:p14="http://schemas.microsoft.com/office/powerpoint/2010/main" val="4092157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660DF-3BE2-439F-98F8-810FB227A9A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228600" y="457200"/>
            <a:ext cx="8839200" cy="57150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vi-VN" sz="5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5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endParaRPr lang="en-US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Tx/>
              <a:buChar char="-"/>
              <a:defRPr/>
            </a:pP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 algn="just">
              <a:buFontTx/>
              <a:buChar char="-"/>
              <a:defRPr/>
            </a:pP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chặt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chẽ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độ.vì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644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59AC6B0-1F63-4815-808F-5990B7C938F9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11430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85800" indent="-685800">
              <a:spcBef>
                <a:spcPct val="50000"/>
              </a:spcBef>
              <a:defRPr/>
            </a:pPr>
            <a:r>
              <a:rPr lang="en-US" sz="32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en-US" sz="32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" pitchFamily="2" charset="2"/>
              </a:rPr>
              <a:t> </a:t>
            </a:r>
            <a:r>
              <a:rPr lang="en-US" sz="32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Những ứng dụng về sự dẫn nhiệt trong đời sống và kỹ thuật:</a:t>
            </a:r>
            <a:endParaRPr lang="en-US" sz="3200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0" y="2438400"/>
            <a:ext cx="3733800" cy="222726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Các trần nhà (La-phông) sử dụng bằng các vật liệu dẫn nhiệt kém như: xốp, ván ép, tấm nhựa rỗng... để chống nóng.</a:t>
            </a:r>
          </a:p>
        </p:txBody>
      </p:sp>
      <p:grpSp>
        <p:nvGrpSpPr>
          <p:cNvPr id="27653" name="Group 5"/>
          <p:cNvGrpSpPr>
            <a:grpSpLocks/>
          </p:cNvGrpSpPr>
          <p:nvPr/>
        </p:nvGrpSpPr>
        <p:grpSpPr bwMode="auto">
          <a:xfrm>
            <a:off x="4095750" y="1828800"/>
            <a:ext cx="4667250" cy="4495800"/>
            <a:chOff x="2580" y="1152"/>
            <a:chExt cx="2940" cy="2832"/>
          </a:xfrm>
        </p:grpSpPr>
        <p:sp>
          <p:nvSpPr>
            <p:cNvPr id="27661" name="AutoShape 6"/>
            <p:cNvSpPr>
              <a:spLocks noChangeArrowheads="1"/>
            </p:cNvSpPr>
            <p:nvPr/>
          </p:nvSpPr>
          <p:spPr bwMode="auto">
            <a:xfrm>
              <a:off x="2592" y="1584"/>
              <a:ext cx="2688" cy="1500"/>
            </a:xfrm>
            <a:prstGeom prst="triangle">
              <a:avLst>
                <a:gd name="adj" fmla="val 4724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kumimoji="1" lang="vi-VN" sz="2400">
                <a:latin typeface="Times New Roman" pitchFamily="18" charset="0"/>
              </a:endParaRPr>
            </a:p>
          </p:txBody>
        </p:sp>
        <p:sp>
          <p:nvSpPr>
            <p:cNvPr id="27662" name="AutoShape 7" descr="Recycled paper"/>
            <p:cNvSpPr>
              <a:spLocks noChangeArrowheads="1"/>
            </p:cNvSpPr>
            <p:nvPr/>
          </p:nvSpPr>
          <p:spPr bwMode="auto">
            <a:xfrm rot="10800000">
              <a:off x="2580" y="2859"/>
              <a:ext cx="2688" cy="22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36 w 21600"/>
                <a:gd name="T13" fmla="*/ 2592 h 21600"/>
                <a:gd name="T14" fmla="*/ 18964 w 21600"/>
                <a:gd name="T15" fmla="*/ 1900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663" y="21600"/>
                  </a:lnTo>
                  <a:lnTo>
                    <a:pt x="19937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3" name="Rectangle 8"/>
            <p:cNvSpPr>
              <a:spLocks noChangeArrowheads="1"/>
            </p:cNvSpPr>
            <p:nvPr/>
          </p:nvSpPr>
          <p:spPr bwMode="auto">
            <a:xfrm>
              <a:off x="2765" y="3084"/>
              <a:ext cx="868" cy="900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CCECFF"/>
                </a:gs>
              </a:gsLst>
              <a:path path="rect">
                <a:fillToRect r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kumimoji="1" lang="vi-VN" sz="2400">
                <a:latin typeface="Times New Roman" pitchFamily="18" charset="0"/>
              </a:endParaRPr>
            </a:p>
          </p:txBody>
        </p:sp>
        <p:sp>
          <p:nvSpPr>
            <p:cNvPr id="27664" name="Rectangle 9"/>
            <p:cNvSpPr>
              <a:spLocks noChangeArrowheads="1"/>
            </p:cNvSpPr>
            <p:nvPr/>
          </p:nvSpPr>
          <p:spPr bwMode="auto">
            <a:xfrm>
              <a:off x="3633" y="3084"/>
              <a:ext cx="1387" cy="900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CCEC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kumimoji="1" lang="vi-VN" sz="2400">
                <a:latin typeface="Times New Roman" pitchFamily="18" charset="0"/>
              </a:endParaRPr>
            </a:p>
          </p:txBody>
        </p:sp>
        <p:sp>
          <p:nvSpPr>
            <p:cNvPr id="27665" name="Line 10"/>
            <p:cNvSpPr>
              <a:spLocks noChangeShapeType="1"/>
            </p:cNvSpPr>
            <p:nvPr/>
          </p:nvSpPr>
          <p:spPr bwMode="auto">
            <a:xfrm flipH="1">
              <a:off x="4224" y="1488"/>
              <a:ext cx="432" cy="4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6" name="Line 11"/>
            <p:cNvSpPr>
              <a:spLocks noChangeShapeType="1"/>
            </p:cNvSpPr>
            <p:nvPr/>
          </p:nvSpPr>
          <p:spPr bwMode="auto">
            <a:xfrm flipH="1">
              <a:off x="4464" y="1728"/>
              <a:ext cx="432" cy="4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7" name="Line 12"/>
            <p:cNvSpPr>
              <a:spLocks noChangeShapeType="1"/>
            </p:cNvSpPr>
            <p:nvPr/>
          </p:nvSpPr>
          <p:spPr bwMode="auto">
            <a:xfrm flipH="1">
              <a:off x="4704" y="1968"/>
              <a:ext cx="432" cy="4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8" name="Line 13"/>
            <p:cNvSpPr>
              <a:spLocks noChangeShapeType="1"/>
            </p:cNvSpPr>
            <p:nvPr/>
          </p:nvSpPr>
          <p:spPr bwMode="auto">
            <a:xfrm flipH="1">
              <a:off x="4944" y="2208"/>
              <a:ext cx="432" cy="4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9" name="AutoShape 14"/>
            <p:cNvSpPr>
              <a:spLocks noChangeArrowheads="1"/>
            </p:cNvSpPr>
            <p:nvPr/>
          </p:nvSpPr>
          <p:spPr bwMode="auto">
            <a:xfrm>
              <a:off x="5040" y="1152"/>
              <a:ext cx="480" cy="480"/>
            </a:xfrm>
            <a:prstGeom prst="sun">
              <a:avLst>
                <a:gd name="adj" fmla="val 25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kumimoji="1" lang="vi-VN" sz="2400">
                <a:latin typeface="Times New Roman" pitchFamily="18" charset="0"/>
              </a:endParaRPr>
            </a:p>
          </p:txBody>
        </p:sp>
      </p:grp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3733800" y="4648200"/>
            <a:ext cx="990600" cy="76200"/>
          </a:xfrm>
          <a:prstGeom prst="line">
            <a:avLst/>
          </a:prstGeom>
          <a:noFill/>
          <a:ln w="57150" cmpd="thinThick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5638800" y="3200400"/>
            <a:ext cx="0" cy="762000"/>
          </a:xfrm>
          <a:prstGeom prst="line">
            <a:avLst/>
          </a:prstGeom>
          <a:noFill/>
          <a:ln w="57150" cmpd="thinThick">
            <a:solidFill>
              <a:srgbClr val="FF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6096000" y="2743200"/>
            <a:ext cx="0" cy="762000"/>
          </a:xfrm>
          <a:prstGeom prst="line">
            <a:avLst/>
          </a:prstGeom>
          <a:noFill/>
          <a:ln w="57150" cmpd="thinThick">
            <a:solidFill>
              <a:srgbClr val="FF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6553200" y="3124200"/>
            <a:ext cx="0" cy="762000"/>
          </a:xfrm>
          <a:prstGeom prst="line">
            <a:avLst/>
          </a:prstGeom>
          <a:noFill/>
          <a:ln w="57150" cmpd="thinThick">
            <a:solidFill>
              <a:srgbClr val="FF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7010400" y="3581400"/>
            <a:ext cx="0" cy="762000"/>
          </a:xfrm>
          <a:prstGeom prst="line">
            <a:avLst/>
          </a:prstGeom>
          <a:noFill/>
          <a:ln w="57150" cmpd="thinThick">
            <a:solidFill>
              <a:srgbClr val="FF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5257800" y="3581400"/>
            <a:ext cx="0" cy="762000"/>
          </a:xfrm>
          <a:prstGeom prst="line">
            <a:avLst/>
          </a:prstGeom>
          <a:noFill/>
          <a:ln w="57150" cmpd="thinThick">
            <a:solidFill>
              <a:srgbClr val="FF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WordArt 21"/>
          <p:cNvSpPr>
            <a:spLocks noChangeArrowheads="1" noChangeShapeType="1" noTextEdit="1"/>
          </p:cNvSpPr>
          <p:nvPr/>
        </p:nvSpPr>
        <p:spPr bwMode="auto">
          <a:xfrm>
            <a:off x="1600200" y="76200"/>
            <a:ext cx="6248400" cy="704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ahoma"/>
                <a:ea typeface="Tahoma"/>
                <a:cs typeface="Tahoma"/>
              </a:rPr>
              <a:t>CÓ THỂ EM CHƯA BIẾT ???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ahoma"/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551534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path" presetSubtype="0" repeatCount="indefinite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3.33333E-6 0.21111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556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3.33333E-6 0.13334 " pathEditMode="relative" rAng="0" ptsTypes="AA">
                                      <p:cBhvr>
                                        <p:cTn id="17" dur="50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667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0 0.07778 " pathEditMode="relative" rAng="0" ptsTypes="AA">
                                      <p:cBhvr>
                                        <p:cTn id="19" dur="30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89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3.33333E-6 0.1444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22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3.33333E-6 0.0777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95" grpId="0" animBg="1"/>
      <p:bldP spid="20496" grpId="0" animBg="1"/>
      <p:bldP spid="20497" grpId="0" animBg="1"/>
      <p:bldP spid="20498" grpId="0" animBg="1"/>
      <p:bldP spid="20499" grpId="0" animBg="1"/>
      <p:bldP spid="2050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245E393-A640-4682-83ED-1BD8064A02C2}" type="slidenum">
              <a:rPr lang="en-US" smtClean="0"/>
              <a:pPr eaLnBrk="1" hangingPunct="1"/>
              <a:t>21</a:t>
            </a:fld>
            <a:endParaRPr lang="en-US" smtClean="0"/>
          </a:p>
        </p:txBody>
      </p:sp>
      <p:pic>
        <p:nvPicPr>
          <p:cNvPr id="21506" name="Picture 2" descr="NV-Ve-Nh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57200"/>
            <a:ext cx="569595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81000" y="2565400"/>
            <a:ext cx="8534400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 Các em học thuộc phần ghi nhớ .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800" baseline="-250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Đọc phần có thể em chưa biết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 Làm bài tập 22.1 đến 22.6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 Chuẩn bị bài 23 : ĐỐI LƯU – BỨC XẠ NHIỆT</a:t>
            </a:r>
          </a:p>
        </p:txBody>
      </p:sp>
      <p:pic>
        <p:nvPicPr>
          <p:cNvPr id="26631" name="Picture 7" descr="88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0440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0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DBF3437B-D8A5-4D4D-92A0-B8CBAABA7B1B}" type="slidenum">
              <a:rPr lang="en-US" sz="1400"/>
              <a:pPr algn="r" eaLnBrk="1" hangingPunct="1"/>
              <a:t>3</a:t>
            </a:fld>
            <a:endParaRPr lang="en-US" sz="1400"/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2590800" y="0"/>
            <a:ext cx="4648200" cy="6096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hlink"/>
              </a:gs>
              <a:gs pos="100000">
                <a:schemeClr val="accent1"/>
              </a:gs>
            </a:gsLst>
            <a:lin ang="5400000" scaled="1"/>
          </a:gradFill>
          <a:ln w="57150" cmpd="thinThick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22: DẪN NHIỆT</a:t>
            </a:r>
          </a:p>
        </p:txBody>
      </p:sp>
      <p:sp>
        <p:nvSpPr>
          <p:cNvPr id="11268" name="Line 23"/>
          <p:cNvSpPr>
            <a:spLocks noChangeShapeType="1"/>
          </p:cNvSpPr>
          <p:nvPr/>
        </p:nvSpPr>
        <p:spPr bwMode="auto">
          <a:xfrm>
            <a:off x="4876800" y="609600"/>
            <a:ext cx="0" cy="624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192" name="Picture 24" descr="dannhie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914400"/>
            <a:ext cx="4191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0" y="533400"/>
            <a:ext cx="3733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</a:rPr>
              <a:t>I. Sự dẫn nhiệt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-76200" y="1020763"/>
            <a:ext cx="3352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</a:rPr>
              <a:t>1. Thí nghiệm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6019800" y="5715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Hình 22 .1</a:t>
            </a: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46050" y="1571625"/>
            <a:ext cx="3962400" cy="304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682625" indent="-4508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25000"/>
              </a:spcBef>
            </a:pPr>
            <a:r>
              <a:rPr lang="en-US" sz="2400" b="1" dirty="0" err="1"/>
              <a:t>Dụng</a:t>
            </a:r>
            <a:r>
              <a:rPr lang="en-US" sz="2400" b="1" dirty="0"/>
              <a:t> </a:t>
            </a:r>
            <a:r>
              <a:rPr lang="en-US" sz="2400" b="1" dirty="0" err="1"/>
              <a:t>cụ</a:t>
            </a:r>
            <a:r>
              <a:rPr lang="en-US" sz="2400" b="1" dirty="0"/>
              <a:t> : </a:t>
            </a:r>
          </a:p>
          <a:p>
            <a:pPr>
              <a:spcBef>
                <a:spcPct val="25000"/>
              </a:spcBef>
            </a:pPr>
            <a:r>
              <a:rPr lang="en-US" sz="2400" b="1" dirty="0"/>
              <a:t>- </a:t>
            </a:r>
            <a:r>
              <a:rPr lang="en-US" sz="2400" b="1" dirty="0" err="1"/>
              <a:t>Giá</a:t>
            </a:r>
            <a:r>
              <a:rPr lang="en-US" sz="2400" b="1" dirty="0"/>
              <a:t> </a:t>
            </a:r>
            <a:r>
              <a:rPr lang="en-US" sz="2400" b="1" dirty="0" err="1"/>
              <a:t>thí</a:t>
            </a:r>
            <a:r>
              <a:rPr lang="en-US" sz="2400" b="1" dirty="0"/>
              <a:t> </a:t>
            </a:r>
            <a:r>
              <a:rPr lang="en-US" sz="2400" b="1" dirty="0" err="1"/>
              <a:t>nghiệm</a:t>
            </a:r>
            <a:endParaRPr lang="en-US" sz="2400" b="1" dirty="0"/>
          </a:p>
          <a:p>
            <a:pPr>
              <a:spcBef>
                <a:spcPct val="25000"/>
              </a:spcBef>
              <a:buFont typeface="Wingdings" pitchFamily="2" charset="2"/>
              <a:buNone/>
            </a:pPr>
            <a:r>
              <a:rPr lang="en-US" sz="2400" b="1" dirty="0"/>
              <a:t>-  </a:t>
            </a:r>
            <a:r>
              <a:rPr lang="en-US" sz="2400" b="1" dirty="0" err="1"/>
              <a:t>Thanh</a:t>
            </a:r>
            <a:r>
              <a:rPr lang="en-US" sz="2400" b="1" dirty="0"/>
              <a:t> </a:t>
            </a:r>
            <a:r>
              <a:rPr lang="en-US" sz="2400" b="1" dirty="0" err="1"/>
              <a:t>đồng</a:t>
            </a:r>
            <a:endParaRPr lang="en-US" sz="2400" b="1" dirty="0"/>
          </a:p>
          <a:p>
            <a:pPr>
              <a:spcBef>
                <a:spcPct val="25000"/>
              </a:spcBef>
              <a:buFont typeface="Wingdings" pitchFamily="2" charset="2"/>
              <a:buNone/>
            </a:pPr>
            <a:r>
              <a:rPr lang="en-US" sz="2400" b="1" dirty="0"/>
              <a:t>- </a:t>
            </a:r>
            <a:r>
              <a:rPr lang="en-US" sz="2400" b="1" dirty="0" err="1"/>
              <a:t>Các</a:t>
            </a:r>
            <a:r>
              <a:rPr lang="en-US" sz="2400" b="1" dirty="0"/>
              <a:t>  </a:t>
            </a:r>
            <a:r>
              <a:rPr lang="en-US" sz="2400" b="1" dirty="0" err="1"/>
              <a:t>đin</a:t>
            </a:r>
            <a:r>
              <a:rPr lang="en-US" sz="2400" b="1" dirty="0"/>
              <a:t> </a:t>
            </a:r>
            <a:r>
              <a:rPr lang="en-US" sz="2400" b="1" dirty="0" err="1"/>
              <a:t>ghim</a:t>
            </a:r>
            <a:r>
              <a:rPr lang="en-US" sz="2400" b="1" dirty="0"/>
              <a:t> </a:t>
            </a:r>
            <a:r>
              <a:rPr lang="en-US" sz="2400" b="1" dirty="0" err="1"/>
              <a:t>được</a:t>
            </a:r>
            <a:r>
              <a:rPr lang="en-US" sz="2400" b="1" dirty="0"/>
              <a:t> </a:t>
            </a:r>
            <a:r>
              <a:rPr lang="en-US" sz="2400" b="1" dirty="0" err="1"/>
              <a:t>gắn</a:t>
            </a:r>
            <a:r>
              <a:rPr lang="en-US" sz="2400" b="1" dirty="0"/>
              <a:t> </a:t>
            </a:r>
            <a:r>
              <a:rPr lang="en-US" sz="2400" b="1" dirty="0" err="1"/>
              <a:t>bằng</a:t>
            </a:r>
            <a:r>
              <a:rPr lang="en-US" sz="2400" b="1" dirty="0"/>
              <a:t> </a:t>
            </a:r>
            <a:r>
              <a:rPr lang="en-US" sz="2400" b="1" dirty="0" err="1"/>
              <a:t>sáp</a:t>
            </a:r>
            <a:r>
              <a:rPr lang="en-US" sz="2400" b="1" dirty="0"/>
              <a:t> </a:t>
            </a:r>
            <a:r>
              <a:rPr lang="en-US" sz="2400" b="1" dirty="0" err="1"/>
              <a:t>vào</a:t>
            </a:r>
            <a:r>
              <a:rPr lang="en-US" sz="2400" b="1" dirty="0"/>
              <a:t> </a:t>
            </a:r>
            <a:r>
              <a:rPr lang="en-US" sz="2400" b="1" dirty="0" err="1"/>
              <a:t>thanh</a:t>
            </a:r>
            <a:r>
              <a:rPr lang="en-US" sz="2400" b="1" dirty="0"/>
              <a:t> </a:t>
            </a:r>
            <a:r>
              <a:rPr lang="en-US" sz="2400" b="1" dirty="0" err="1"/>
              <a:t>đồng</a:t>
            </a:r>
            <a:r>
              <a:rPr lang="en-US" sz="2400" b="1" dirty="0"/>
              <a:t> AB. </a:t>
            </a:r>
          </a:p>
          <a:p>
            <a:pPr>
              <a:spcBef>
                <a:spcPct val="25000"/>
              </a:spcBef>
              <a:buFont typeface="Wingdings" pitchFamily="2" charset="2"/>
              <a:buNone/>
            </a:pPr>
            <a:r>
              <a:rPr lang="en-US" sz="2400" b="1" dirty="0"/>
              <a:t>- </a:t>
            </a:r>
            <a:r>
              <a:rPr lang="en-US" sz="2400" b="1" dirty="0" err="1"/>
              <a:t>Đèn</a:t>
            </a:r>
            <a:r>
              <a:rPr lang="en-US" sz="2400" b="1" dirty="0"/>
              <a:t> </a:t>
            </a:r>
            <a:r>
              <a:rPr lang="en-US" sz="2400" b="1" dirty="0" err="1"/>
              <a:t>cồn</a:t>
            </a:r>
            <a:endParaRPr lang="en-US" sz="2400" b="1" dirty="0"/>
          </a:p>
        </p:txBody>
      </p:sp>
      <p:sp>
        <p:nvSpPr>
          <p:cNvPr id="3" name="Text Box 26"/>
          <p:cNvSpPr txBox="1">
            <a:spLocks noChangeArrowheads="1"/>
          </p:cNvSpPr>
          <p:nvPr/>
        </p:nvSpPr>
        <p:spPr bwMode="auto">
          <a:xfrm>
            <a:off x="381000" y="47244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</a:rPr>
              <a:t>Tiến hành thí nghiệm.</a:t>
            </a:r>
            <a:r>
              <a:rPr lang="en-US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4" name="Text Box 26"/>
          <p:cNvSpPr txBox="1">
            <a:spLocks noChangeArrowheads="1"/>
          </p:cNvSpPr>
          <p:nvPr/>
        </p:nvSpPr>
        <p:spPr bwMode="auto">
          <a:xfrm>
            <a:off x="152400" y="5181600"/>
            <a:ext cx="48006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 err="1"/>
              <a:t>Dùng</a:t>
            </a:r>
            <a:r>
              <a:rPr lang="en-US" sz="2400" b="1" dirty="0"/>
              <a:t> </a:t>
            </a:r>
            <a:r>
              <a:rPr lang="en-US" sz="2400" b="1" dirty="0" err="1"/>
              <a:t>ngọn</a:t>
            </a:r>
            <a:r>
              <a:rPr lang="en-US" sz="2400" b="1" dirty="0"/>
              <a:t> </a:t>
            </a:r>
            <a:r>
              <a:rPr lang="en-US" sz="2400" b="1" dirty="0" err="1"/>
              <a:t>lửa</a:t>
            </a:r>
            <a:r>
              <a:rPr lang="en-US" sz="2400" b="1" dirty="0"/>
              <a:t> </a:t>
            </a:r>
            <a:r>
              <a:rPr lang="en-US" sz="2400" b="1" dirty="0" err="1"/>
              <a:t>đèn</a:t>
            </a:r>
            <a:r>
              <a:rPr lang="en-US" sz="2400" b="1" dirty="0"/>
              <a:t> </a:t>
            </a:r>
            <a:r>
              <a:rPr lang="en-US" sz="2400" b="1" dirty="0" err="1"/>
              <a:t>cồn</a:t>
            </a:r>
            <a:r>
              <a:rPr lang="en-US" sz="2400" b="1" dirty="0"/>
              <a:t> </a:t>
            </a:r>
            <a:r>
              <a:rPr lang="en-US" sz="2400" b="1" dirty="0" err="1"/>
              <a:t>đốt</a:t>
            </a:r>
            <a:r>
              <a:rPr lang="en-US" sz="2400" b="1" dirty="0"/>
              <a:t> </a:t>
            </a:r>
            <a:r>
              <a:rPr lang="en-US" sz="2400" b="1" dirty="0" err="1"/>
              <a:t>đầu</a:t>
            </a:r>
            <a:r>
              <a:rPr lang="en-US" sz="2400" b="1" dirty="0"/>
              <a:t> A </a:t>
            </a:r>
            <a:r>
              <a:rPr lang="en-US" sz="2400" b="1" dirty="0" err="1"/>
              <a:t>thanh</a:t>
            </a:r>
            <a:r>
              <a:rPr lang="en-US" sz="2400" b="1" dirty="0"/>
              <a:t> </a:t>
            </a:r>
            <a:r>
              <a:rPr lang="en-US" sz="2400" b="1" dirty="0" err="1"/>
              <a:t>đồng</a:t>
            </a:r>
            <a:r>
              <a:rPr lang="en-US" sz="2400" b="1" dirty="0"/>
              <a:t> </a:t>
            </a:r>
            <a:r>
              <a:rPr lang="en-US" sz="2400" b="1" dirty="0" err="1"/>
              <a:t>và</a:t>
            </a:r>
            <a:r>
              <a:rPr lang="en-US" sz="2400" b="1" dirty="0"/>
              <a:t> </a:t>
            </a:r>
            <a:r>
              <a:rPr lang="en-US" sz="2400" b="1" dirty="0" err="1"/>
              <a:t>quan</a:t>
            </a:r>
            <a:r>
              <a:rPr lang="en-US" sz="2400" b="1" dirty="0"/>
              <a:t> </a:t>
            </a:r>
            <a:r>
              <a:rPr lang="en-US" sz="2400" b="1" dirty="0" err="1"/>
              <a:t>sát</a:t>
            </a:r>
            <a:r>
              <a:rPr lang="en-US" sz="2400" b="1" dirty="0"/>
              <a:t> </a:t>
            </a:r>
            <a:r>
              <a:rPr lang="en-US" sz="2400" b="1" dirty="0" err="1"/>
              <a:t>xem</a:t>
            </a:r>
            <a:r>
              <a:rPr lang="en-US" sz="2400" b="1" dirty="0"/>
              <a:t> </a:t>
            </a:r>
            <a:r>
              <a:rPr lang="en-US" sz="2400" b="1" dirty="0" err="1"/>
              <a:t>hiện</a:t>
            </a:r>
            <a:r>
              <a:rPr lang="en-US" sz="2400" b="1" dirty="0"/>
              <a:t> </a:t>
            </a:r>
            <a:r>
              <a:rPr lang="en-US" sz="2400" b="1" dirty="0" err="1"/>
              <a:t>tượng</a:t>
            </a:r>
            <a:r>
              <a:rPr lang="en-US" sz="2400" b="1" dirty="0"/>
              <a:t> </a:t>
            </a:r>
            <a:r>
              <a:rPr lang="en-US" sz="2400" b="1" dirty="0" err="1"/>
              <a:t>gì</a:t>
            </a:r>
            <a:r>
              <a:rPr lang="en-US" sz="2400" b="1" dirty="0"/>
              <a:t> </a:t>
            </a:r>
            <a:r>
              <a:rPr lang="en-US" sz="2400" b="1" dirty="0" err="1"/>
              <a:t>xảy</a:t>
            </a:r>
            <a:r>
              <a:rPr lang="en-US" sz="2400" b="1" dirty="0"/>
              <a:t> </a:t>
            </a:r>
            <a:r>
              <a:rPr lang="en-US" sz="2400" b="1" dirty="0" err="1"/>
              <a:t>ra</a:t>
            </a:r>
            <a:r>
              <a:rPr lang="en-US" sz="2400" b="1" dirty="0"/>
              <a:t> </a:t>
            </a:r>
            <a:r>
              <a:rPr lang="en-US" sz="2400" b="1" dirty="0" err="1"/>
              <a:t>với</a:t>
            </a:r>
            <a:r>
              <a:rPr lang="en-US" sz="2400" b="1" dirty="0"/>
              <a:t> </a:t>
            </a:r>
            <a:r>
              <a:rPr lang="en-US" sz="2400" b="1" dirty="0" err="1"/>
              <a:t>các</a:t>
            </a:r>
            <a:r>
              <a:rPr lang="en-US" sz="2400" b="1" dirty="0"/>
              <a:t> </a:t>
            </a:r>
            <a:r>
              <a:rPr lang="en-US" sz="2400" b="1" dirty="0" err="1"/>
              <a:t>cây</a:t>
            </a:r>
            <a:r>
              <a:rPr lang="en-US" sz="2400" b="1" dirty="0"/>
              <a:t> </a:t>
            </a:r>
            <a:r>
              <a:rPr lang="en-US" sz="2400" b="1" dirty="0" err="1"/>
              <a:t>nến</a:t>
            </a:r>
            <a:r>
              <a:rPr lang="en-US" sz="2400" b="1" dirty="0"/>
              <a:t>.</a:t>
            </a:r>
            <a:endParaRPr lang="en-US" dirty="0"/>
          </a:p>
        </p:txBody>
      </p:sp>
      <p:pic>
        <p:nvPicPr>
          <p:cNvPr id="11276" name="Picture 25" descr="Flame-04-jun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981200"/>
            <a:ext cx="53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-76200" y="1600200"/>
            <a:ext cx="4876800" cy="2133600"/>
          </a:xfrm>
          <a:prstGeom prst="wedgeEllipseCallout">
            <a:avLst>
              <a:gd name="adj1" fmla="val -32908"/>
              <a:gd name="adj2" fmla="val 898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22.1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04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3" grpId="0" autoUpdateAnimBg="0"/>
      <p:bldP spid="7194" grpId="0" autoUpdateAnimBg="0"/>
      <p:bldP spid="7197" grpId="0" autoUpdateAnimBg="0"/>
      <p:bldP spid="2" grpId="0" animBg="1"/>
      <p:bldP spid="3" grpId="0"/>
      <p:bldP spid="4" grpId="0"/>
      <p:bldP spid="5" grpId="0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D4CC1AE-019F-45D2-8C43-DE06A44C8DD3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0" y="0"/>
            <a:ext cx="9144000" cy="37338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 rot="5400000" flipH="1">
            <a:off x="4648200" y="-1600200"/>
            <a:ext cx="152400" cy="7620000"/>
          </a:xfrm>
          <a:prstGeom prst="can">
            <a:avLst>
              <a:gd name="adj" fmla="val 79861"/>
            </a:avLst>
          </a:prstGeom>
          <a:gradFill rotWithShape="1">
            <a:gsLst>
              <a:gs pos="0">
                <a:schemeClr val="bg2">
                  <a:alpha val="49001"/>
                </a:schemeClr>
              </a:gs>
              <a:gs pos="50000">
                <a:schemeClr val="bg1"/>
              </a:gs>
              <a:gs pos="100000">
                <a:schemeClr val="bg2">
                  <a:alpha val="49001"/>
                </a:schemeClr>
              </a:gs>
            </a:gsLst>
            <a:lin ang="0" scaled="1"/>
          </a:gra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293" name="Rectangle 4" descr="Medium wood"/>
          <p:cNvSpPr>
            <a:spLocks noChangeArrowheads="1"/>
          </p:cNvSpPr>
          <p:nvPr/>
        </p:nvSpPr>
        <p:spPr bwMode="auto">
          <a:xfrm>
            <a:off x="0" y="3048000"/>
            <a:ext cx="9144000" cy="3810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en-US" sz="2800" b="1">
              <a:solidFill>
                <a:srgbClr val="FF0000"/>
              </a:solidFill>
              <a:latin typeface="Times New Roman" pitchFamily="18" charset="0"/>
            </a:endParaRPr>
          </a:p>
          <a:p>
            <a:endParaRPr lang="vi-VN" sz="28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2294" name="AutoShape 5" descr="Oak"/>
          <p:cNvSpPr>
            <a:spLocks noChangeArrowheads="1"/>
          </p:cNvSpPr>
          <p:nvPr/>
        </p:nvSpPr>
        <p:spPr bwMode="auto">
          <a:xfrm>
            <a:off x="1447800" y="3962400"/>
            <a:ext cx="1371600" cy="838200"/>
          </a:xfrm>
          <a:prstGeom prst="cube">
            <a:avLst>
              <a:gd name="adj" fmla="val 25000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4419600" y="4495800"/>
            <a:ext cx="4419600" cy="914400"/>
          </a:xfrm>
          <a:prstGeom prst="cube">
            <a:avLst>
              <a:gd name="adj" fmla="val 68454"/>
            </a:avLst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27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8077200" y="2133600"/>
            <a:ext cx="228600" cy="2743200"/>
          </a:xfrm>
          <a:prstGeom prst="can">
            <a:avLst>
              <a:gd name="adj" fmla="val 65278"/>
            </a:avLst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>
            <a:off x="8001000" y="1905000"/>
            <a:ext cx="381000" cy="514350"/>
          </a:xfrm>
          <a:prstGeom prst="can">
            <a:avLst>
              <a:gd name="adj" fmla="val 44438"/>
            </a:avLst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>
            <a:off x="8077200" y="1371600"/>
            <a:ext cx="228600" cy="609600"/>
          </a:xfrm>
          <a:prstGeom prst="can">
            <a:avLst>
              <a:gd name="adj" fmla="val 40284"/>
            </a:avLst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12299" name="Group 10"/>
          <p:cNvGrpSpPr>
            <a:grpSpLocks/>
          </p:cNvGrpSpPr>
          <p:nvPr/>
        </p:nvGrpSpPr>
        <p:grpSpPr bwMode="auto">
          <a:xfrm>
            <a:off x="4648200" y="2286000"/>
            <a:ext cx="228600" cy="533400"/>
            <a:chOff x="1152" y="3744"/>
            <a:chExt cx="288" cy="384"/>
          </a:xfrm>
        </p:grpSpPr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248" y="3744"/>
              <a:ext cx="96" cy="33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.VnTime" pitchFamily="34" charset="0"/>
              </a:endParaRPr>
            </a:p>
          </p:txBody>
        </p:sp>
        <p:sp>
          <p:nvSpPr>
            <p:cNvPr id="29708" name="Oval 12"/>
            <p:cNvSpPr>
              <a:spLocks noChangeArrowheads="1"/>
            </p:cNvSpPr>
            <p:nvPr/>
          </p:nvSpPr>
          <p:spPr bwMode="auto">
            <a:xfrm>
              <a:off x="1152" y="4032"/>
              <a:ext cx="288" cy="9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.VnTime" pitchFamily="34" charset="0"/>
              </a:endParaRPr>
            </a:p>
          </p:txBody>
        </p:sp>
      </p:grpSp>
      <p:grpSp>
        <p:nvGrpSpPr>
          <p:cNvPr id="12300" name="Group 13"/>
          <p:cNvGrpSpPr>
            <a:grpSpLocks/>
          </p:cNvGrpSpPr>
          <p:nvPr/>
        </p:nvGrpSpPr>
        <p:grpSpPr bwMode="auto">
          <a:xfrm>
            <a:off x="3886200" y="2286000"/>
            <a:ext cx="228600" cy="533400"/>
            <a:chOff x="1152" y="3744"/>
            <a:chExt cx="288" cy="384"/>
          </a:xfrm>
        </p:grpSpPr>
        <p:sp>
          <p:nvSpPr>
            <p:cNvPr id="29710" name="Rectangle 14"/>
            <p:cNvSpPr>
              <a:spLocks noChangeArrowheads="1"/>
            </p:cNvSpPr>
            <p:nvPr/>
          </p:nvSpPr>
          <p:spPr bwMode="auto">
            <a:xfrm>
              <a:off x="1248" y="3744"/>
              <a:ext cx="96" cy="33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.VnTime" pitchFamily="34" charset="0"/>
              </a:endParaRPr>
            </a:p>
          </p:txBody>
        </p:sp>
        <p:sp>
          <p:nvSpPr>
            <p:cNvPr id="29711" name="Oval 15"/>
            <p:cNvSpPr>
              <a:spLocks noChangeArrowheads="1"/>
            </p:cNvSpPr>
            <p:nvPr/>
          </p:nvSpPr>
          <p:spPr bwMode="auto">
            <a:xfrm>
              <a:off x="1152" y="4032"/>
              <a:ext cx="288" cy="9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.VnTime" pitchFamily="34" charset="0"/>
              </a:endParaRPr>
            </a:p>
          </p:txBody>
        </p:sp>
      </p:grpSp>
      <p:grpSp>
        <p:nvGrpSpPr>
          <p:cNvPr id="12301" name="Group 16"/>
          <p:cNvGrpSpPr>
            <a:grpSpLocks/>
          </p:cNvGrpSpPr>
          <p:nvPr/>
        </p:nvGrpSpPr>
        <p:grpSpPr bwMode="auto">
          <a:xfrm>
            <a:off x="3200400" y="2286000"/>
            <a:ext cx="228600" cy="533400"/>
            <a:chOff x="1152" y="3744"/>
            <a:chExt cx="288" cy="384"/>
          </a:xfrm>
        </p:grpSpPr>
        <p:sp>
          <p:nvSpPr>
            <p:cNvPr id="29713" name="Rectangle 17"/>
            <p:cNvSpPr>
              <a:spLocks noChangeArrowheads="1"/>
            </p:cNvSpPr>
            <p:nvPr/>
          </p:nvSpPr>
          <p:spPr bwMode="auto">
            <a:xfrm>
              <a:off x="1248" y="3744"/>
              <a:ext cx="96" cy="33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.VnTime" pitchFamily="34" charset="0"/>
              </a:endParaRPr>
            </a:p>
          </p:txBody>
        </p:sp>
        <p:sp>
          <p:nvSpPr>
            <p:cNvPr id="29714" name="Oval 18"/>
            <p:cNvSpPr>
              <a:spLocks noChangeArrowheads="1"/>
            </p:cNvSpPr>
            <p:nvPr/>
          </p:nvSpPr>
          <p:spPr bwMode="auto">
            <a:xfrm>
              <a:off x="1152" y="4032"/>
              <a:ext cx="288" cy="9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.VnTime" pitchFamily="34" charset="0"/>
              </a:endParaRPr>
            </a:p>
          </p:txBody>
        </p:sp>
      </p:grpSp>
      <p:grpSp>
        <p:nvGrpSpPr>
          <p:cNvPr id="12302" name="Group 19"/>
          <p:cNvGrpSpPr>
            <a:grpSpLocks/>
          </p:cNvGrpSpPr>
          <p:nvPr/>
        </p:nvGrpSpPr>
        <p:grpSpPr bwMode="auto">
          <a:xfrm>
            <a:off x="5410200" y="2286000"/>
            <a:ext cx="228600" cy="533400"/>
            <a:chOff x="1152" y="3744"/>
            <a:chExt cx="288" cy="384"/>
          </a:xfrm>
        </p:grpSpPr>
        <p:sp>
          <p:nvSpPr>
            <p:cNvPr id="29716" name="Rectangle 20"/>
            <p:cNvSpPr>
              <a:spLocks noChangeArrowheads="1"/>
            </p:cNvSpPr>
            <p:nvPr/>
          </p:nvSpPr>
          <p:spPr bwMode="auto">
            <a:xfrm>
              <a:off x="1248" y="3744"/>
              <a:ext cx="96" cy="33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.VnTime" pitchFamily="34" charset="0"/>
              </a:endParaRPr>
            </a:p>
          </p:txBody>
        </p:sp>
        <p:sp>
          <p:nvSpPr>
            <p:cNvPr id="29717" name="Oval 21"/>
            <p:cNvSpPr>
              <a:spLocks noChangeArrowheads="1"/>
            </p:cNvSpPr>
            <p:nvPr/>
          </p:nvSpPr>
          <p:spPr bwMode="auto">
            <a:xfrm>
              <a:off x="1152" y="4032"/>
              <a:ext cx="288" cy="9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.VnTime" pitchFamily="34" charset="0"/>
              </a:endParaRPr>
            </a:p>
          </p:txBody>
        </p:sp>
      </p:grpSp>
      <p:grpSp>
        <p:nvGrpSpPr>
          <p:cNvPr id="12303" name="Group 22"/>
          <p:cNvGrpSpPr>
            <a:grpSpLocks/>
          </p:cNvGrpSpPr>
          <p:nvPr/>
        </p:nvGrpSpPr>
        <p:grpSpPr bwMode="auto">
          <a:xfrm>
            <a:off x="6400800" y="2286000"/>
            <a:ext cx="228600" cy="533400"/>
            <a:chOff x="1152" y="3744"/>
            <a:chExt cx="288" cy="384"/>
          </a:xfrm>
        </p:grpSpPr>
        <p:sp>
          <p:nvSpPr>
            <p:cNvPr id="29719" name="Rectangle 23"/>
            <p:cNvSpPr>
              <a:spLocks noChangeArrowheads="1"/>
            </p:cNvSpPr>
            <p:nvPr/>
          </p:nvSpPr>
          <p:spPr bwMode="auto">
            <a:xfrm>
              <a:off x="1248" y="3744"/>
              <a:ext cx="96" cy="33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.VnTime" pitchFamily="34" charset="0"/>
              </a:endParaRPr>
            </a:p>
          </p:txBody>
        </p:sp>
        <p:sp>
          <p:nvSpPr>
            <p:cNvPr id="29720" name="Oval 24"/>
            <p:cNvSpPr>
              <a:spLocks noChangeArrowheads="1"/>
            </p:cNvSpPr>
            <p:nvPr/>
          </p:nvSpPr>
          <p:spPr bwMode="auto">
            <a:xfrm>
              <a:off x="1152" y="4032"/>
              <a:ext cx="288" cy="9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.VnTime" pitchFamily="34" charset="0"/>
              </a:endParaRPr>
            </a:p>
          </p:txBody>
        </p:sp>
      </p:grpSp>
      <p:pic>
        <p:nvPicPr>
          <p:cNvPr id="29721" name="Picture 25" descr="Flame-04-june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752600"/>
            <a:ext cx="1295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5" name="Freeform 26"/>
          <p:cNvSpPr>
            <a:spLocks/>
          </p:cNvSpPr>
          <p:nvPr/>
        </p:nvSpPr>
        <p:spPr bwMode="auto">
          <a:xfrm>
            <a:off x="3200400" y="2057400"/>
            <a:ext cx="228600" cy="381000"/>
          </a:xfrm>
          <a:custGeom>
            <a:avLst/>
            <a:gdLst>
              <a:gd name="T0" fmla="*/ 0 w 186"/>
              <a:gd name="T1" fmla="*/ 2147483647 h 123"/>
              <a:gd name="T2" fmla="*/ 2147483647 w 186"/>
              <a:gd name="T3" fmla="*/ 2147483647 h 123"/>
              <a:gd name="T4" fmla="*/ 2147483647 w 186"/>
              <a:gd name="T5" fmla="*/ 2147483647 h 123"/>
              <a:gd name="T6" fmla="*/ 2147483647 w 186"/>
              <a:gd name="T7" fmla="*/ 2147483647 h 123"/>
              <a:gd name="T8" fmla="*/ 2147483647 w 186"/>
              <a:gd name="T9" fmla="*/ 2147483647 h 123"/>
              <a:gd name="T10" fmla="*/ 2147483647 w 186"/>
              <a:gd name="T11" fmla="*/ 2147483647 h 123"/>
              <a:gd name="T12" fmla="*/ 0 w 186"/>
              <a:gd name="T13" fmla="*/ 2147483647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6"/>
              <a:gd name="T22" fmla="*/ 0 h 123"/>
              <a:gd name="T23" fmla="*/ 186 w 186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6" h="123">
                <a:moveTo>
                  <a:pt x="0" y="46"/>
                </a:moveTo>
                <a:cubicBezTo>
                  <a:pt x="31" y="0"/>
                  <a:pt x="72" y="24"/>
                  <a:pt x="132" y="28"/>
                </a:cubicBezTo>
                <a:cubicBezTo>
                  <a:pt x="155" y="43"/>
                  <a:pt x="171" y="41"/>
                  <a:pt x="186" y="64"/>
                </a:cubicBezTo>
                <a:cubicBezTo>
                  <a:pt x="152" y="87"/>
                  <a:pt x="132" y="100"/>
                  <a:pt x="90" y="106"/>
                </a:cubicBezTo>
                <a:cubicBezTo>
                  <a:pt x="78" y="110"/>
                  <a:pt x="66" y="114"/>
                  <a:pt x="54" y="118"/>
                </a:cubicBezTo>
                <a:cubicBezTo>
                  <a:pt x="40" y="123"/>
                  <a:pt x="38" y="94"/>
                  <a:pt x="30" y="82"/>
                </a:cubicBezTo>
                <a:cubicBezTo>
                  <a:pt x="21" y="69"/>
                  <a:pt x="9" y="59"/>
                  <a:pt x="0" y="46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Freeform 28"/>
          <p:cNvSpPr>
            <a:spLocks/>
          </p:cNvSpPr>
          <p:nvPr/>
        </p:nvSpPr>
        <p:spPr bwMode="auto">
          <a:xfrm>
            <a:off x="3886200" y="2057400"/>
            <a:ext cx="228600" cy="347663"/>
          </a:xfrm>
          <a:custGeom>
            <a:avLst/>
            <a:gdLst>
              <a:gd name="T0" fmla="*/ 0 w 186"/>
              <a:gd name="T1" fmla="*/ 2147483647 h 123"/>
              <a:gd name="T2" fmla="*/ 2147483647 w 186"/>
              <a:gd name="T3" fmla="*/ 2147483647 h 123"/>
              <a:gd name="T4" fmla="*/ 2147483647 w 186"/>
              <a:gd name="T5" fmla="*/ 2147483647 h 123"/>
              <a:gd name="T6" fmla="*/ 2147483647 w 186"/>
              <a:gd name="T7" fmla="*/ 2147483647 h 123"/>
              <a:gd name="T8" fmla="*/ 2147483647 w 186"/>
              <a:gd name="T9" fmla="*/ 2147483647 h 123"/>
              <a:gd name="T10" fmla="*/ 2147483647 w 186"/>
              <a:gd name="T11" fmla="*/ 2147483647 h 123"/>
              <a:gd name="T12" fmla="*/ 0 w 186"/>
              <a:gd name="T13" fmla="*/ 2147483647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6"/>
              <a:gd name="T22" fmla="*/ 0 h 123"/>
              <a:gd name="T23" fmla="*/ 186 w 186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6" h="123">
                <a:moveTo>
                  <a:pt x="0" y="46"/>
                </a:moveTo>
                <a:cubicBezTo>
                  <a:pt x="31" y="0"/>
                  <a:pt x="72" y="24"/>
                  <a:pt x="132" y="28"/>
                </a:cubicBezTo>
                <a:cubicBezTo>
                  <a:pt x="155" y="43"/>
                  <a:pt x="171" y="41"/>
                  <a:pt x="186" y="64"/>
                </a:cubicBezTo>
                <a:cubicBezTo>
                  <a:pt x="152" y="87"/>
                  <a:pt x="132" y="100"/>
                  <a:pt x="90" y="106"/>
                </a:cubicBezTo>
                <a:cubicBezTo>
                  <a:pt x="78" y="110"/>
                  <a:pt x="66" y="114"/>
                  <a:pt x="54" y="118"/>
                </a:cubicBezTo>
                <a:cubicBezTo>
                  <a:pt x="40" y="123"/>
                  <a:pt x="38" y="94"/>
                  <a:pt x="30" y="82"/>
                </a:cubicBezTo>
                <a:cubicBezTo>
                  <a:pt x="21" y="69"/>
                  <a:pt x="9" y="59"/>
                  <a:pt x="0" y="46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Freeform 29"/>
          <p:cNvSpPr>
            <a:spLocks/>
          </p:cNvSpPr>
          <p:nvPr/>
        </p:nvSpPr>
        <p:spPr bwMode="auto">
          <a:xfrm>
            <a:off x="4648200" y="2057400"/>
            <a:ext cx="228600" cy="304800"/>
          </a:xfrm>
          <a:custGeom>
            <a:avLst/>
            <a:gdLst>
              <a:gd name="T0" fmla="*/ 0 w 186"/>
              <a:gd name="T1" fmla="*/ 2147483647 h 123"/>
              <a:gd name="T2" fmla="*/ 2147483647 w 186"/>
              <a:gd name="T3" fmla="*/ 2147483647 h 123"/>
              <a:gd name="T4" fmla="*/ 2147483647 w 186"/>
              <a:gd name="T5" fmla="*/ 2147483647 h 123"/>
              <a:gd name="T6" fmla="*/ 2147483647 w 186"/>
              <a:gd name="T7" fmla="*/ 2147483647 h 123"/>
              <a:gd name="T8" fmla="*/ 2147483647 w 186"/>
              <a:gd name="T9" fmla="*/ 2147483647 h 123"/>
              <a:gd name="T10" fmla="*/ 2147483647 w 186"/>
              <a:gd name="T11" fmla="*/ 2147483647 h 123"/>
              <a:gd name="T12" fmla="*/ 0 w 186"/>
              <a:gd name="T13" fmla="*/ 2147483647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6"/>
              <a:gd name="T22" fmla="*/ 0 h 123"/>
              <a:gd name="T23" fmla="*/ 186 w 186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6" h="123">
                <a:moveTo>
                  <a:pt x="0" y="46"/>
                </a:moveTo>
                <a:cubicBezTo>
                  <a:pt x="31" y="0"/>
                  <a:pt x="72" y="24"/>
                  <a:pt x="132" y="28"/>
                </a:cubicBezTo>
                <a:cubicBezTo>
                  <a:pt x="155" y="43"/>
                  <a:pt x="171" y="41"/>
                  <a:pt x="186" y="64"/>
                </a:cubicBezTo>
                <a:cubicBezTo>
                  <a:pt x="152" y="87"/>
                  <a:pt x="132" y="100"/>
                  <a:pt x="90" y="106"/>
                </a:cubicBezTo>
                <a:cubicBezTo>
                  <a:pt x="78" y="110"/>
                  <a:pt x="66" y="114"/>
                  <a:pt x="54" y="118"/>
                </a:cubicBezTo>
                <a:cubicBezTo>
                  <a:pt x="40" y="123"/>
                  <a:pt x="38" y="94"/>
                  <a:pt x="30" y="82"/>
                </a:cubicBezTo>
                <a:cubicBezTo>
                  <a:pt x="21" y="69"/>
                  <a:pt x="9" y="59"/>
                  <a:pt x="0" y="46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Freeform 30"/>
          <p:cNvSpPr>
            <a:spLocks/>
          </p:cNvSpPr>
          <p:nvPr/>
        </p:nvSpPr>
        <p:spPr bwMode="auto">
          <a:xfrm>
            <a:off x="5334000" y="2057400"/>
            <a:ext cx="304800" cy="304800"/>
          </a:xfrm>
          <a:custGeom>
            <a:avLst/>
            <a:gdLst>
              <a:gd name="T0" fmla="*/ 0 w 186"/>
              <a:gd name="T1" fmla="*/ 2147483647 h 123"/>
              <a:gd name="T2" fmla="*/ 2147483647 w 186"/>
              <a:gd name="T3" fmla="*/ 2147483647 h 123"/>
              <a:gd name="T4" fmla="*/ 2147483647 w 186"/>
              <a:gd name="T5" fmla="*/ 2147483647 h 123"/>
              <a:gd name="T6" fmla="*/ 2147483647 w 186"/>
              <a:gd name="T7" fmla="*/ 2147483647 h 123"/>
              <a:gd name="T8" fmla="*/ 2147483647 w 186"/>
              <a:gd name="T9" fmla="*/ 2147483647 h 123"/>
              <a:gd name="T10" fmla="*/ 2147483647 w 186"/>
              <a:gd name="T11" fmla="*/ 2147483647 h 123"/>
              <a:gd name="T12" fmla="*/ 0 w 186"/>
              <a:gd name="T13" fmla="*/ 2147483647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6"/>
              <a:gd name="T22" fmla="*/ 0 h 123"/>
              <a:gd name="T23" fmla="*/ 186 w 186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6" h="123">
                <a:moveTo>
                  <a:pt x="0" y="46"/>
                </a:moveTo>
                <a:cubicBezTo>
                  <a:pt x="31" y="0"/>
                  <a:pt x="72" y="24"/>
                  <a:pt x="132" y="28"/>
                </a:cubicBezTo>
                <a:cubicBezTo>
                  <a:pt x="155" y="43"/>
                  <a:pt x="171" y="41"/>
                  <a:pt x="186" y="64"/>
                </a:cubicBezTo>
                <a:cubicBezTo>
                  <a:pt x="152" y="87"/>
                  <a:pt x="132" y="100"/>
                  <a:pt x="90" y="106"/>
                </a:cubicBezTo>
                <a:cubicBezTo>
                  <a:pt x="78" y="110"/>
                  <a:pt x="66" y="114"/>
                  <a:pt x="54" y="118"/>
                </a:cubicBezTo>
                <a:cubicBezTo>
                  <a:pt x="40" y="123"/>
                  <a:pt x="38" y="94"/>
                  <a:pt x="30" y="82"/>
                </a:cubicBezTo>
                <a:cubicBezTo>
                  <a:pt x="21" y="69"/>
                  <a:pt x="9" y="59"/>
                  <a:pt x="0" y="46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Freeform 31"/>
          <p:cNvSpPr>
            <a:spLocks/>
          </p:cNvSpPr>
          <p:nvPr/>
        </p:nvSpPr>
        <p:spPr bwMode="auto">
          <a:xfrm>
            <a:off x="6400800" y="2057400"/>
            <a:ext cx="228600" cy="304800"/>
          </a:xfrm>
          <a:custGeom>
            <a:avLst/>
            <a:gdLst>
              <a:gd name="T0" fmla="*/ 0 w 186"/>
              <a:gd name="T1" fmla="*/ 2147483647 h 123"/>
              <a:gd name="T2" fmla="*/ 2147483647 w 186"/>
              <a:gd name="T3" fmla="*/ 2147483647 h 123"/>
              <a:gd name="T4" fmla="*/ 2147483647 w 186"/>
              <a:gd name="T5" fmla="*/ 2147483647 h 123"/>
              <a:gd name="T6" fmla="*/ 2147483647 w 186"/>
              <a:gd name="T7" fmla="*/ 2147483647 h 123"/>
              <a:gd name="T8" fmla="*/ 2147483647 w 186"/>
              <a:gd name="T9" fmla="*/ 2147483647 h 123"/>
              <a:gd name="T10" fmla="*/ 2147483647 w 186"/>
              <a:gd name="T11" fmla="*/ 2147483647 h 123"/>
              <a:gd name="T12" fmla="*/ 0 w 186"/>
              <a:gd name="T13" fmla="*/ 2147483647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6"/>
              <a:gd name="T22" fmla="*/ 0 h 123"/>
              <a:gd name="T23" fmla="*/ 186 w 186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6" h="123">
                <a:moveTo>
                  <a:pt x="0" y="46"/>
                </a:moveTo>
                <a:cubicBezTo>
                  <a:pt x="31" y="0"/>
                  <a:pt x="72" y="24"/>
                  <a:pt x="132" y="28"/>
                </a:cubicBezTo>
                <a:cubicBezTo>
                  <a:pt x="155" y="43"/>
                  <a:pt x="171" y="41"/>
                  <a:pt x="186" y="64"/>
                </a:cubicBezTo>
                <a:cubicBezTo>
                  <a:pt x="152" y="87"/>
                  <a:pt x="132" y="100"/>
                  <a:pt x="90" y="106"/>
                </a:cubicBezTo>
                <a:cubicBezTo>
                  <a:pt x="78" y="110"/>
                  <a:pt x="66" y="114"/>
                  <a:pt x="54" y="118"/>
                </a:cubicBezTo>
                <a:cubicBezTo>
                  <a:pt x="40" y="123"/>
                  <a:pt x="38" y="94"/>
                  <a:pt x="30" y="82"/>
                </a:cubicBezTo>
                <a:cubicBezTo>
                  <a:pt x="21" y="69"/>
                  <a:pt x="9" y="59"/>
                  <a:pt x="0" y="46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2" name="Text Box 36"/>
          <p:cNvSpPr txBox="1">
            <a:spLocks noChangeArrowheads="1"/>
          </p:cNvSpPr>
          <p:nvPr/>
        </p:nvSpPr>
        <p:spPr bwMode="auto">
          <a:xfrm>
            <a:off x="1676400" y="4267200"/>
            <a:ext cx="762000" cy="39687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dist="91581" dir="2021404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/>
              <a:t>Play</a:t>
            </a:r>
          </a:p>
        </p:txBody>
      </p:sp>
      <p:pic>
        <p:nvPicPr>
          <p:cNvPr id="12311" name="Picture 37" descr="den conCutou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124200"/>
            <a:ext cx="1074738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12" name="Text Box 38"/>
          <p:cNvSpPr txBox="1">
            <a:spLocks noChangeArrowheads="1"/>
          </p:cNvSpPr>
          <p:nvPr/>
        </p:nvSpPr>
        <p:spPr bwMode="auto">
          <a:xfrm>
            <a:off x="3124200" y="16002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12313" name="Text Box 39"/>
          <p:cNvSpPr txBox="1">
            <a:spLocks noChangeArrowheads="1"/>
          </p:cNvSpPr>
          <p:nvPr/>
        </p:nvSpPr>
        <p:spPr bwMode="auto">
          <a:xfrm>
            <a:off x="3886200" y="16002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2314" name="Text Box 40"/>
          <p:cNvSpPr txBox="1">
            <a:spLocks noChangeArrowheads="1"/>
          </p:cNvSpPr>
          <p:nvPr/>
        </p:nvSpPr>
        <p:spPr bwMode="auto">
          <a:xfrm>
            <a:off x="4648200" y="16002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2315" name="Text Box 41"/>
          <p:cNvSpPr txBox="1">
            <a:spLocks noChangeArrowheads="1"/>
          </p:cNvSpPr>
          <p:nvPr/>
        </p:nvSpPr>
        <p:spPr bwMode="auto">
          <a:xfrm>
            <a:off x="5334000" y="16002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2316" name="Text Box 42"/>
          <p:cNvSpPr txBox="1">
            <a:spLocks noChangeArrowheads="1"/>
          </p:cNvSpPr>
          <p:nvPr/>
        </p:nvSpPr>
        <p:spPr bwMode="auto">
          <a:xfrm>
            <a:off x="6324600" y="16002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FFFF"/>
                </a:solidFill>
              </a:rPr>
              <a:t>e</a:t>
            </a:r>
          </a:p>
        </p:txBody>
      </p:sp>
      <p:sp>
        <p:nvSpPr>
          <p:cNvPr id="12317" name="Text Box 43"/>
          <p:cNvSpPr txBox="1">
            <a:spLocks noChangeArrowheads="1"/>
          </p:cNvSpPr>
          <p:nvPr/>
        </p:nvSpPr>
        <p:spPr bwMode="auto">
          <a:xfrm>
            <a:off x="7162800" y="1676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2318" name="Text Box 44"/>
          <p:cNvSpPr txBox="1">
            <a:spLocks noChangeArrowheads="1"/>
          </p:cNvSpPr>
          <p:nvPr/>
        </p:nvSpPr>
        <p:spPr bwMode="auto">
          <a:xfrm>
            <a:off x="1066800" y="1676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12319" name="Text Box 45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396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25000"/>
              </a:spcBef>
            </a:pPr>
            <a:r>
              <a:rPr lang="en-US" sz="2400" b="1">
                <a:solidFill>
                  <a:srgbClr val="FFFFFF"/>
                </a:solidFill>
              </a:rPr>
              <a:t>Tiến hành thí nghiệm:</a:t>
            </a:r>
          </a:p>
        </p:txBody>
      </p:sp>
      <p:sp>
        <p:nvSpPr>
          <p:cNvPr id="28728" name="Text Box 56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28600" y="5181600"/>
            <a:ext cx="7924800" cy="82232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Em hãy dự đoán xem hiện tượng gì xảy ra với các cây nến khi ta dùng ngọn lửa đèn cồn đốt đầu A của thanh đồng ?</a:t>
            </a:r>
          </a:p>
        </p:txBody>
      </p:sp>
      <p:sp>
        <p:nvSpPr>
          <p:cNvPr id="47" name="AutoShape 8"/>
          <p:cNvSpPr>
            <a:spLocks noChangeArrowheads="1"/>
          </p:cNvSpPr>
          <p:nvPr/>
        </p:nvSpPr>
        <p:spPr bwMode="auto">
          <a:xfrm>
            <a:off x="2590800" y="0"/>
            <a:ext cx="4648200" cy="6096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hlink"/>
              </a:gs>
              <a:gs pos="100000">
                <a:schemeClr val="accent1"/>
              </a:gs>
            </a:gsLst>
            <a:lin ang="5400000" scaled="1"/>
          </a:gradFill>
          <a:ln w="57150" cmpd="thinThick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22: DẪN NHIỆT</a:t>
            </a:r>
          </a:p>
        </p:txBody>
      </p:sp>
    </p:spTree>
    <p:extLst>
      <p:ext uri="{BB962C8B-B14F-4D97-AF65-F5344CB8AC3E}">
        <p14:creationId xmlns:p14="http://schemas.microsoft.com/office/powerpoint/2010/main" val="687148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9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29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32"/>
                  </p:tgtEl>
                </p:cond>
              </p:nextCondLst>
            </p:seq>
          </p:childTnLst>
        </p:cTn>
      </p:par>
    </p:tnLst>
    <p:bldLst>
      <p:bldP spid="29732" grpId="0" animBg="1"/>
      <p:bldP spid="287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BE68A698-C46C-4363-B6E2-E24DCDC4F8A6}" type="slidenum">
              <a:rPr lang="en-US" sz="1400"/>
              <a:pPr algn="r" eaLnBrk="1" hangingPunct="1"/>
              <a:t>5</a:t>
            </a:fld>
            <a:endParaRPr lang="en-US" sz="1400"/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0" y="0"/>
            <a:ext cx="9144000" cy="37338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 rot="5400000" flipH="1">
            <a:off x="4648200" y="-1600200"/>
            <a:ext cx="152400" cy="7620000"/>
          </a:xfrm>
          <a:prstGeom prst="can">
            <a:avLst>
              <a:gd name="adj" fmla="val 79861"/>
            </a:avLst>
          </a:prstGeom>
          <a:gradFill rotWithShape="1">
            <a:gsLst>
              <a:gs pos="0">
                <a:schemeClr val="bg2">
                  <a:alpha val="49001"/>
                </a:schemeClr>
              </a:gs>
              <a:gs pos="50000">
                <a:schemeClr val="bg1"/>
              </a:gs>
              <a:gs pos="100000">
                <a:schemeClr val="bg2">
                  <a:alpha val="49001"/>
                </a:schemeClr>
              </a:gs>
            </a:gsLst>
            <a:lin ang="0" scaled="1"/>
          </a:gra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7" name="Rectangle 4" descr="Medium wood"/>
          <p:cNvSpPr>
            <a:spLocks noChangeArrowheads="1"/>
          </p:cNvSpPr>
          <p:nvPr/>
        </p:nvSpPr>
        <p:spPr bwMode="auto">
          <a:xfrm>
            <a:off x="0" y="3048000"/>
            <a:ext cx="9144000" cy="3810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3318" name="AutoShape 5" descr="Oak"/>
          <p:cNvSpPr>
            <a:spLocks noChangeArrowheads="1"/>
          </p:cNvSpPr>
          <p:nvPr/>
        </p:nvSpPr>
        <p:spPr bwMode="auto">
          <a:xfrm>
            <a:off x="1447800" y="3962400"/>
            <a:ext cx="1371600" cy="838200"/>
          </a:xfrm>
          <a:prstGeom prst="cube">
            <a:avLst>
              <a:gd name="adj" fmla="val 25000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4419600" y="4495800"/>
            <a:ext cx="4419600" cy="914400"/>
          </a:xfrm>
          <a:prstGeom prst="cube">
            <a:avLst>
              <a:gd name="adj" fmla="val 68454"/>
            </a:avLst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27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8077200" y="2133600"/>
            <a:ext cx="228600" cy="2743200"/>
          </a:xfrm>
          <a:prstGeom prst="can">
            <a:avLst>
              <a:gd name="adj" fmla="val 65278"/>
            </a:avLst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>
            <a:off x="8001000" y="1905000"/>
            <a:ext cx="381000" cy="514350"/>
          </a:xfrm>
          <a:prstGeom prst="can">
            <a:avLst>
              <a:gd name="adj" fmla="val 44438"/>
            </a:avLst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>
            <a:off x="8077200" y="1371600"/>
            <a:ext cx="228600" cy="609600"/>
          </a:xfrm>
          <a:prstGeom prst="can">
            <a:avLst>
              <a:gd name="adj" fmla="val 40284"/>
            </a:avLst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648200" y="2286000"/>
            <a:ext cx="228600" cy="533400"/>
            <a:chOff x="1152" y="3744"/>
            <a:chExt cx="288" cy="384"/>
          </a:xfrm>
        </p:grpSpPr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248" y="3744"/>
              <a:ext cx="96" cy="33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.VnTime" pitchFamily="34" charset="0"/>
              </a:endParaRPr>
            </a:p>
          </p:txBody>
        </p:sp>
        <p:sp>
          <p:nvSpPr>
            <p:cNvPr id="29708" name="Oval 12"/>
            <p:cNvSpPr>
              <a:spLocks noChangeArrowheads="1"/>
            </p:cNvSpPr>
            <p:nvPr/>
          </p:nvSpPr>
          <p:spPr bwMode="auto">
            <a:xfrm>
              <a:off x="1152" y="4032"/>
              <a:ext cx="288" cy="9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.VnTime" pitchFamily="34" charset="0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886200" y="2286000"/>
            <a:ext cx="228600" cy="533400"/>
            <a:chOff x="1152" y="3744"/>
            <a:chExt cx="288" cy="384"/>
          </a:xfrm>
        </p:grpSpPr>
        <p:sp>
          <p:nvSpPr>
            <p:cNvPr id="29710" name="Rectangle 14"/>
            <p:cNvSpPr>
              <a:spLocks noChangeArrowheads="1"/>
            </p:cNvSpPr>
            <p:nvPr/>
          </p:nvSpPr>
          <p:spPr bwMode="auto">
            <a:xfrm>
              <a:off x="1248" y="3744"/>
              <a:ext cx="96" cy="33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.VnTime" pitchFamily="34" charset="0"/>
              </a:endParaRPr>
            </a:p>
          </p:txBody>
        </p:sp>
        <p:sp>
          <p:nvSpPr>
            <p:cNvPr id="29711" name="Oval 15"/>
            <p:cNvSpPr>
              <a:spLocks noChangeArrowheads="1"/>
            </p:cNvSpPr>
            <p:nvPr/>
          </p:nvSpPr>
          <p:spPr bwMode="auto">
            <a:xfrm>
              <a:off x="1152" y="4032"/>
              <a:ext cx="288" cy="9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.VnTime" pitchFamily="34" charset="0"/>
              </a:endParaRP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200400" y="2286000"/>
            <a:ext cx="228600" cy="533400"/>
            <a:chOff x="1152" y="3744"/>
            <a:chExt cx="288" cy="384"/>
          </a:xfrm>
        </p:grpSpPr>
        <p:sp>
          <p:nvSpPr>
            <p:cNvPr id="29713" name="Rectangle 17"/>
            <p:cNvSpPr>
              <a:spLocks noChangeArrowheads="1"/>
            </p:cNvSpPr>
            <p:nvPr/>
          </p:nvSpPr>
          <p:spPr bwMode="auto">
            <a:xfrm>
              <a:off x="1248" y="3744"/>
              <a:ext cx="96" cy="33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.VnTime" pitchFamily="34" charset="0"/>
              </a:endParaRPr>
            </a:p>
          </p:txBody>
        </p:sp>
        <p:sp>
          <p:nvSpPr>
            <p:cNvPr id="29714" name="Oval 18"/>
            <p:cNvSpPr>
              <a:spLocks noChangeArrowheads="1"/>
            </p:cNvSpPr>
            <p:nvPr/>
          </p:nvSpPr>
          <p:spPr bwMode="auto">
            <a:xfrm>
              <a:off x="1152" y="4032"/>
              <a:ext cx="288" cy="9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.VnTime" pitchFamily="34" charset="0"/>
              </a:endParaRP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410200" y="2286000"/>
            <a:ext cx="228600" cy="533400"/>
            <a:chOff x="1152" y="3744"/>
            <a:chExt cx="288" cy="384"/>
          </a:xfrm>
        </p:grpSpPr>
        <p:sp>
          <p:nvSpPr>
            <p:cNvPr id="29716" name="Rectangle 20"/>
            <p:cNvSpPr>
              <a:spLocks noChangeArrowheads="1"/>
            </p:cNvSpPr>
            <p:nvPr/>
          </p:nvSpPr>
          <p:spPr bwMode="auto">
            <a:xfrm>
              <a:off x="1248" y="3744"/>
              <a:ext cx="96" cy="33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.VnTime" pitchFamily="34" charset="0"/>
              </a:endParaRPr>
            </a:p>
          </p:txBody>
        </p:sp>
        <p:sp>
          <p:nvSpPr>
            <p:cNvPr id="29717" name="Oval 21"/>
            <p:cNvSpPr>
              <a:spLocks noChangeArrowheads="1"/>
            </p:cNvSpPr>
            <p:nvPr/>
          </p:nvSpPr>
          <p:spPr bwMode="auto">
            <a:xfrm>
              <a:off x="1152" y="4032"/>
              <a:ext cx="288" cy="9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.VnTime" pitchFamily="34" charset="0"/>
              </a:endParaRPr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6400800" y="2286000"/>
            <a:ext cx="228600" cy="533400"/>
            <a:chOff x="1152" y="3744"/>
            <a:chExt cx="288" cy="384"/>
          </a:xfrm>
        </p:grpSpPr>
        <p:sp>
          <p:nvSpPr>
            <p:cNvPr id="29719" name="Rectangle 23"/>
            <p:cNvSpPr>
              <a:spLocks noChangeArrowheads="1"/>
            </p:cNvSpPr>
            <p:nvPr/>
          </p:nvSpPr>
          <p:spPr bwMode="auto">
            <a:xfrm>
              <a:off x="1248" y="3744"/>
              <a:ext cx="96" cy="33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.VnTime" pitchFamily="34" charset="0"/>
              </a:endParaRPr>
            </a:p>
          </p:txBody>
        </p:sp>
        <p:sp>
          <p:nvSpPr>
            <p:cNvPr id="29720" name="Oval 24"/>
            <p:cNvSpPr>
              <a:spLocks noChangeArrowheads="1"/>
            </p:cNvSpPr>
            <p:nvPr/>
          </p:nvSpPr>
          <p:spPr bwMode="auto">
            <a:xfrm>
              <a:off x="1152" y="4032"/>
              <a:ext cx="288" cy="9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.VnTime" pitchFamily="34" charset="0"/>
              </a:endParaRPr>
            </a:p>
          </p:txBody>
        </p:sp>
      </p:grpSp>
      <p:pic>
        <p:nvPicPr>
          <p:cNvPr id="29721" name="Picture 25" descr="Flame-04-june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752600"/>
            <a:ext cx="1295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22" name="Freeform 26"/>
          <p:cNvSpPr>
            <a:spLocks/>
          </p:cNvSpPr>
          <p:nvPr/>
        </p:nvSpPr>
        <p:spPr bwMode="auto">
          <a:xfrm>
            <a:off x="3200400" y="2209800"/>
            <a:ext cx="228600" cy="304800"/>
          </a:xfrm>
          <a:custGeom>
            <a:avLst/>
            <a:gdLst>
              <a:gd name="T0" fmla="*/ 0 w 186"/>
              <a:gd name="T1" fmla="*/ 2147483647 h 123"/>
              <a:gd name="T2" fmla="*/ 2147483647 w 186"/>
              <a:gd name="T3" fmla="*/ 2147483647 h 123"/>
              <a:gd name="T4" fmla="*/ 2147483647 w 186"/>
              <a:gd name="T5" fmla="*/ 2147483647 h 123"/>
              <a:gd name="T6" fmla="*/ 2147483647 w 186"/>
              <a:gd name="T7" fmla="*/ 2147483647 h 123"/>
              <a:gd name="T8" fmla="*/ 2147483647 w 186"/>
              <a:gd name="T9" fmla="*/ 2147483647 h 123"/>
              <a:gd name="T10" fmla="*/ 2147483647 w 186"/>
              <a:gd name="T11" fmla="*/ 2147483647 h 123"/>
              <a:gd name="T12" fmla="*/ 0 w 186"/>
              <a:gd name="T13" fmla="*/ 2147483647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6"/>
              <a:gd name="T22" fmla="*/ 0 h 123"/>
              <a:gd name="T23" fmla="*/ 186 w 186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6" h="123">
                <a:moveTo>
                  <a:pt x="0" y="46"/>
                </a:moveTo>
                <a:cubicBezTo>
                  <a:pt x="31" y="0"/>
                  <a:pt x="72" y="24"/>
                  <a:pt x="132" y="28"/>
                </a:cubicBezTo>
                <a:cubicBezTo>
                  <a:pt x="155" y="43"/>
                  <a:pt x="171" y="41"/>
                  <a:pt x="186" y="64"/>
                </a:cubicBezTo>
                <a:cubicBezTo>
                  <a:pt x="152" y="87"/>
                  <a:pt x="132" y="100"/>
                  <a:pt x="90" y="106"/>
                </a:cubicBezTo>
                <a:cubicBezTo>
                  <a:pt x="78" y="110"/>
                  <a:pt x="66" y="114"/>
                  <a:pt x="54" y="118"/>
                </a:cubicBezTo>
                <a:cubicBezTo>
                  <a:pt x="40" y="123"/>
                  <a:pt x="38" y="94"/>
                  <a:pt x="30" y="82"/>
                </a:cubicBezTo>
                <a:cubicBezTo>
                  <a:pt x="21" y="69"/>
                  <a:pt x="9" y="59"/>
                  <a:pt x="0" y="46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3" name="Freeform 27"/>
          <p:cNvSpPr>
            <a:spLocks/>
          </p:cNvSpPr>
          <p:nvPr/>
        </p:nvSpPr>
        <p:spPr bwMode="auto">
          <a:xfrm>
            <a:off x="3124200" y="2133600"/>
            <a:ext cx="304800" cy="609600"/>
          </a:xfrm>
          <a:custGeom>
            <a:avLst/>
            <a:gdLst>
              <a:gd name="T0" fmla="*/ 2147483647 w 177"/>
              <a:gd name="T1" fmla="*/ 2147483647 h 212"/>
              <a:gd name="T2" fmla="*/ 2147483647 w 177"/>
              <a:gd name="T3" fmla="*/ 2147483647 h 212"/>
              <a:gd name="T4" fmla="*/ 2147483647 w 177"/>
              <a:gd name="T5" fmla="*/ 2147483647 h 212"/>
              <a:gd name="T6" fmla="*/ 2147483647 w 177"/>
              <a:gd name="T7" fmla="*/ 2147483647 h 212"/>
              <a:gd name="T8" fmla="*/ 2147483647 w 177"/>
              <a:gd name="T9" fmla="*/ 2147483647 h 212"/>
              <a:gd name="T10" fmla="*/ 2147483647 w 177"/>
              <a:gd name="T11" fmla="*/ 2147483647 h 212"/>
              <a:gd name="T12" fmla="*/ 2147483647 w 177"/>
              <a:gd name="T13" fmla="*/ 2147483647 h 212"/>
              <a:gd name="T14" fmla="*/ 2147483647 w 177"/>
              <a:gd name="T15" fmla="*/ 2147483647 h 212"/>
              <a:gd name="T16" fmla="*/ 2147483647 w 177"/>
              <a:gd name="T17" fmla="*/ 2147483647 h 212"/>
              <a:gd name="T18" fmla="*/ 2147483647 w 177"/>
              <a:gd name="T19" fmla="*/ 0 h 212"/>
              <a:gd name="T20" fmla="*/ 2147483647 w 177"/>
              <a:gd name="T21" fmla="*/ 2147483647 h 212"/>
              <a:gd name="T22" fmla="*/ 2147483647 w 177"/>
              <a:gd name="T23" fmla="*/ 2147483647 h 21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77"/>
              <a:gd name="T37" fmla="*/ 0 h 212"/>
              <a:gd name="T38" fmla="*/ 177 w 177"/>
              <a:gd name="T39" fmla="*/ 212 h 21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77" h="212">
                <a:moveTo>
                  <a:pt x="12" y="60"/>
                </a:moveTo>
                <a:cubicBezTo>
                  <a:pt x="21" y="94"/>
                  <a:pt x="32" y="84"/>
                  <a:pt x="42" y="114"/>
                </a:cubicBezTo>
                <a:cubicBezTo>
                  <a:pt x="45" y="138"/>
                  <a:pt x="36" y="212"/>
                  <a:pt x="66" y="168"/>
                </a:cubicBezTo>
                <a:cubicBezTo>
                  <a:pt x="72" y="143"/>
                  <a:pt x="84" y="127"/>
                  <a:pt x="90" y="102"/>
                </a:cubicBezTo>
                <a:cubicBezTo>
                  <a:pt x="92" y="110"/>
                  <a:pt x="94" y="118"/>
                  <a:pt x="96" y="126"/>
                </a:cubicBezTo>
                <a:cubicBezTo>
                  <a:pt x="100" y="138"/>
                  <a:pt x="108" y="162"/>
                  <a:pt x="108" y="162"/>
                </a:cubicBezTo>
                <a:cubicBezTo>
                  <a:pt x="116" y="84"/>
                  <a:pt x="105" y="114"/>
                  <a:pt x="150" y="84"/>
                </a:cubicBezTo>
                <a:cubicBezTo>
                  <a:pt x="158" y="53"/>
                  <a:pt x="177" y="31"/>
                  <a:pt x="138" y="18"/>
                </a:cubicBezTo>
                <a:cubicBezTo>
                  <a:pt x="83" y="36"/>
                  <a:pt x="116" y="38"/>
                  <a:pt x="90" y="12"/>
                </a:cubicBezTo>
                <a:cubicBezTo>
                  <a:pt x="85" y="7"/>
                  <a:pt x="78" y="4"/>
                  <a:pt x="72" y="0"/>
                </a:cubicBezTo>
                <a:cubicBezTo>
                  <a:pt x="44" y="28"/>
                  <a:pt x="54" y="34"/>
                  <a:pt x="12" y="42"/>
                </a:cubicBezTo>
                <a:cubicBezTo>
                  <a:pt x="5" y="62"/>
                  <a:pt x="0" y="60"/>
                  <a:pt x="12" y="6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4" name="Freeform 28"/>
          <p:cNvSpPr>
            <a:spLocks/>
          </p:cNvSpPr>
          <p:nvPr/>
        </p:nvSpPr>
        <p:spPr bwMode="auto">
          <a:xfrm>
            <a:off x="3886200" y="2057400"/>
            <a:ext cx="228600" cy="347663"/>
          </a:xfrm>
          <a:custGeom>
            <a:avLst/>
            <a:gdLst>
              <a:gd name="T0" fmla="*/ 0 w 186"/>
              <a:gd name="T1" fmla="*/ 2147483647 h 123"/>
              <a:gd name="T2" fmla="*/ 2147483647 w 186"/>
              <a:gd name="T3" fmla="*/ 2147483647 h 123"/>
              <a:gd name="T4" fmla="*/ 2147483647 w 186"/>
              <a:gd name="T5" fmla="*/ 2147483647 h 123"/>
              <a:gd name="T6" fmla="*/ 2147483647 w 186"/>
              <a:gd name="T7" fmla="*/ 2147483647 h 123"/>
              <a:gd name="T8" fmla="*/ 2147483647 w 186"/>
              <a:gd name="T9" fmla="*/ 2147483647 h 123"/>
              <a:gd name="T10" fmla="*/ 2147483647 w 186"/>
              <a:gd name="T11" fmla="*/ 2147483647 h 123"/>
              <a:gd name="T12" fmla="*/ 0 w 186"/>
              <a:gd name="T13" fmla="*/ 2147483647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6"/>
              <a:gd name="T22" fmla="*/ 0 h 123"/>
              <a:gd name="T23" fmla="*/ 186 w 186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6" h="123">
                <a:moveTo>
                  <a:pt x="0" y="46"/>
                </a:moveTo>
                <a:cubicBezTo>
                  <a:pt x="31" y="0"/>
                  <a:pt x="72" y="24"/>
                  <a:pt x="132" y="28"/>
                </a:cubicBezTo>
                <a:cubicBezTo>
                  <a:pt x="155" y="43"/>
                  <a:pt x="171" y="41"/>
                  <a:pt x="186" y="64"/>
                </a:cubicBezTo>
                <a:cubicBezTo>
                  <a:pt x="152" y="87"/>
                  <a:pt x="132" y="100"/>
                  <a:pt x="90" y="106"/>
                </a:cubicBezTo>
                <a:cubicBezTo>
                  <a:pt x="78" y="110"/>
                  <a:pt x="66" y="114"/>
                  <a:pt x="54" y="118"/>
                </a:cubicBezTo>
                <a:cubicBezTo>
                  <a:pt x="40" y="123"/>
                  <a:pt x="38" y="94"/>
                  <a:pt x="30" y="82"/>
                </a:cubicBezTo>
                <a:cubicBezTo>
                  <a:pt x="21" y="69"/>
                  <a:pt x="9" y="59"/>
                  <a:pt x="0" y="46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5" name="Freeform 29"/>
          <p:cNvSpPr>
            <a:spLocks/>
          </p:cNvSpPr>
          <p:nvPr/>
        </p:nvSpPr>
        <p:spPr bwMode="auto">
          <a:xfrm>
            <a:off x="4724400" y="2133600"/>
            <a:ext cx="152400" cy="304800"/>
          </a:xfrm>
          <a:custGeom>
            <a:avLst/>
            <a:gdLst>
              <a:gd name="T0" fmla="*/ 0 w 186"/>
              <a:gd name="T1" fmla="*/ 2147483647 h 123"/>
              <a:gd name="T2" fmla="*/ 2147483647 w 186"/>
              <a:gd name="T3" fmla="*/ 2147483647 h 123"/>
              <a:gd name="T4" fmla="*/ 2147483647 w 186"/>
              <a:gd name="T5" fmla="*/ 2147483647 h 123"/>
              <a:gd name="T6" fmla="*/ 2147483647 w 186"/>
              <a:gd name="T7" fmla="*/ 2147483647 h 123"/>
              <a:gd name="T8" fmla="*/ 2147483647 w 186"/>
              <a:gd name="T9" fmla="*/ 2147483647 h 123"/>
              <a:gd name="T10" fmla="*/ 2147483647 w 186"/>
              <a:gd name="T11" fmla="*/ 2147483647 h 123"/>
              <a:gd name="T12" fmla="*/ 0 w 186"/>
              <a:gd name="T13" fmla="*/ 2147483647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6"/>
              <a:gd name="T22" fmla="*/ 0 h 123"/>
              <a:gd name="T23" fmla="*/ 186 w 186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6" h="123">
                <a:moveTo>
                  <a:pt x="0" y="46"/>
                </a:moveTo>
                <a:cubicBezTo>
                  <a:pt x="31" y="0"/>
                  <a:pt x="72" y="24"/>
                  <a:pt x="132" y="28"/>
                </a:cubicBezTo>
                <a:cubicBezTo>
                  <a:pt x="155" y="43"/>
                  <a:pt x="171" y="41"/>
                  <a:pt x="186" y="64"/>
                </a:cubicBezTo>
                <a:cubicBezTo>
                  <a:pt x="152" y="87"/>
                  <a:pt x="132" y="100"/>
                  <a:pt x="90" y="106"/>
                </a:cubicBezTo>
                <a:cubicBezTo>
                  <a:pt x="78" y="110"/>
                  <a:pt x="66" y="114"/>
                  <a:pt x="54" y="118"/>
                </a:cubicBezTo>
                <a:cubicBezTo>
                  <a:pt x="40" y="123"/>
                  <a:pt x="38" y="94"/>
                  <a:pt x="30" y="82"/>
                </a:cubicBezTo>
                <a:cubicBezTo>
                  <a:pt x="21" y="69"/>
                  <a:pt x="9" y="59"/>
                  <a:pt x="0" y="46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6" name="Freeform 30"/>
          <p:cNvSpPr>
            <a:spLocks/>
          </p:cNvSpPr>
          <p:nvPr/>
        </p:nvSpPr>
        <p:spPr bwMode="auto">
          <a:xfrm>
            <a:off x="5486400" y="2133600"/>
            <a:ext cx="152400" cy="304800"/>
          </a:xfrm>
          <a:custGeom>
            <a:avLst/>
            <a:gdLst>
              <a:gd name="T0" fmla="*/ 0 w 186"/>
              <a:gd name="T1" fmla="*/ 2147483647 h 123"/>
              <a:gd name="T2" fmla="*/ 2147483647 w 186"/>
              <a:gd name="T3" fmla="*/ 2147483647 h 123"/>
              <a:gd name="T4" fmla="*/ 2147483647 w 186"/>
              <a:gd name="T5" fmla="*/ 2147483647 h 123"/>
              <a:gd name="T6" fmla="*/ 2147483647 w 186"/>
              <a:gd name="T7" fmla="*/ 2147483647 h 123"/>
              <a:gd name="T8" fmla="*/ 2147483647 w 186"/>
              <a:gd name="T9" fmla="*/ 2147483647 h 123"/>
              <a:gd name="T10" fmla="*/ 2147483647 w 186"/>
              <a:gd name="T11" fmla="*/ 2147483647 h 123"/>
              <a:gd name="T12" fmla="*/ 0 w 186"/>
              <a:gd name="T13" fmla="*/ 2147483647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6"/>
              <a:gd name="T22" fmla="*/ 0 h 123"/>
              <a:gd name="T23" fmla="*/ 186 w 186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6" h="123">
                <a:moveTo>
                  <a:pt x="0" y="46"/>
                </a:moveTo>
                <a:cubicBezTo>
                  <a:pt x="31" y="0"/>
                  <a:pt x="72" y="24"/>
                  <a:pt x="132" y="28"/>
                </a:cubicBezTo>
                <a:cubicBezTo>
                  <a:pt x="155" y="43"/>
                  <a:pt x="171" y="41"/>
                  <a:pt x="186" y="64"/>
                </a:cubicBezTo>
                <a:cubicBezTo>
                  <a:pt x="152" y="87"/>
                  <a:pt x="132" y="100"/>
                  <a:pt x="90" y="106"/>
                </a:cubicBezTo>
                <a:cubicBezTo>
                  <a:pt x="78" y="110"/>
                  <a:pt x="66" y="114"/>
                  <a:pt x="54" y="118"/>
                </a:cubicBezTo>
                <a:cubicBezTo>
                  <a:pt x="40" y="123"/>
                  <a:pt x="38" y="94"/>
                  <a:pt x="30" y="82"/>
                </a:cubicBezTo>
                <a:cubicBezTo>
                  <a:pt x="21" y="69"/>
                  <a:pt x="9" y="59"/>
                  <a:pt x="0" y="46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7" name="Freeform 31"/>
          <p:cNvSpPr>
            <a:spLocks/>
          </p:cNvSpPr>
          <p:nvPr/>
        </p:nvSpPr>
        <p:spPr bwMode="auto">
          <a:xfrm>
            <a:off x="6400800" y="2057400"/>
            <a:ext cx="228600" cy="304800"/>
          </a:xfrm>
          <a:custGeom>
            <a:avLst/>
            <a:gdLst>
              <a:gd name="T0" fmla="*/ 0 w 186"/>
              <a:gd name="T1" fmla="*/ 2147483647 h 123"/>
              <a:gd name="T2" fmla="*/ 2147483647 w 186"/>
              <a:gd name="T3" fmla="*/ 2147483647 h 123"/>
              <a:gd name="T4" fmla="*/ 2147483647 w 186"/>
              <a:gd name="T5" fmla="*/ 2147483647 h 123"/>
              <a:gd name="T6" fmla="*/ 2147483647 w 186"/>
              <a:gd name="T7" fmla="*/ 2147483647 h 123"/>
              <a:gd name="T8" fmla="*/ 2147483647 w 186"/>
              <a:gd name="T9" fmla="*/ 2147483647 h 123"/>
              <a:gd name="T10" fmla="*/ 2147483647 w 186"/>
              <a:gd name="T11" fmla="*/ 2147483647 h 123"/>
              <a:gd name="T12" fmla="*/ 0 w 186"/>
              <a:gd name="T13" fmla="*/ 2147483647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6"/>
              <a:gd name="T22" fmla="*/ 0 h 123"/>
              <a:gd name="T23" fmla="*/ 186 w 186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6" h="123">
                <a:moveTo>
                  <a:pt x="0" y="46"/>
                </a:moveTo>
                <a:cubicBezTo>
                  <a:pt x="31" y="0"/>
                  <a:pt x="72" y="24"/>
                  <a:pt x="132" y="28"/>
                </a:cubicBezTo>
                <a:cubicBezTo>
                  <a:pt x="155" y="43"/>
                  <a:pt x="171" y="41"/>
                  <a:pt x="186" y="64"/>
                </a:cubicBezTo>
                <a:cubicBezTo>
                  <a:pt x="152" y="87"/>
                  <a:pt x="132" y="100"/>
                  <a:pt x="90" y="106"/>
                </a:cubicBezTo>
                <a:cubicBezTo>
                  <a:pt x="78" y="110"/>
                  <a:pt x="66" y="114"/>
                  <a:pt x="54" y="118"/>
                </a:cubicBezTo>
                <a:cubicBezTo>
                  <a:pt x="40" y="123"/>
                  <a:pt x="38" y="94"/>
                  <a:pt x="30" y="82"/>
                </a:cubicBezTo>
                <a:cubicBezTo>
                  <a:pt x="21" y="69"/>
                  <a:pt x="9" y="59"/>
                  <a:pt x="0" y="46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8" name="Freeform 32"/>
          <p:cNvSpPr>
            <a:spLocks/>
          </p:cNvSpPr>
          <p:nvPr/>
        </p:nvSpPr>
        <p:spPr bwMode="auto">
          <a:xfrm>
            <a:off x="3886200" y="2057400"/>
            <a:ext cx="304800" cy="533400"/>
          </a:xfrm>
          <a:custGeom>
            <a:avLst/>
            <a:gdLst>
              <a:gd name="T0" fmla="*/ 2147483647 w 177"/>
              <a:gd name="T1" fmla="*/ 2147483647 h 212"/>
              <a:gd name="T2" fmla="*/ 2147483647 w 177"/>
              <a:gd name="T3" fmla="*/ 2147483647 h 212"/>
              <a:gd name="T4" fmla="*/ 2147483647 w 177"/>
              <a:gd name="T5" fmla="*/ 2147483647 h 212"/>
              <a:gd name="T6" fmla="*/ 2147483647 w 177"/>
              <a:gd name="T7" fmla="*/ 2147483647 h 212"/>
              <a:gd name="T8" fmla="*/ 2147483647 w 177"/>
              <a:gd name="T9" fmla="*/ 2147483647 h 212"/>
              <a:gd name="T10" fmla="*/ 2147483647 w 177"/>
              <a:gd name="T11" fmla="*/ 2147483647 h 212"/>
              <a:gd name="T12" fmla="*/ 2147483647 w 177"/>
              <a:gd name="T13" fmla="*/ 2147483647 h 212"/>
              <a:gd name="T14" fmla="*/ 2147483647 w 177"/>
              <a:gd name="T15" fmla="*/ 2147483647 h 212"/>
              <a:gd name="T16" fmla="*/ 2147483647 w 177"/>
              <a:gd name="T17" fmla="*/ 2147483647 h 212"/>
              <a:gd name="T18" fmla="*/ 2147483647 w 177"/>
              <a:gd name="T19" fmla="*/ 0 h 212"/>
              <a:gd name="T20" fmla="*/ 2147483647 w 177"/>
              <a:gd name="T21" fmla="*/ 2147483647 h 212"/>
              <a:gd name="T22" fmla="*/ 2147483647 w 177"/>
              <a:gd name="T23" fmla="*/ 2147483647 h 21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77"/>
              <a:gd name="T37" fmla="*/ 0 h 212"/>
              <a:gd name="T38" fmla="*/ 177 w 177"/>
              <a:gd name="T39" fmla="*/ 212 h 21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77" h="212">
                <a:moveTo>
                  <a:pt x="12" y="60"/>
                </a:moveTo>
                <a:cubicBezTo>
                  <a:pt x="21" y="94"/>
                  <a:pt x="32" y="84"/>
                  <a:pt x="42" y="114"/>
                </a:cubicBezTo>
                <a:cubicBezTo>
                  <a:pt x="45" y="138"/>
                  <a:pt x="36" y="212"/>
                  <a:pt x="66" y="168"/>
                </a:cubicBezTo>
                <a:cubicBezTo>
                  <a:pt x="72" y="143"/>
                  <a:pt x="84" y="127"/>
                  <a:pt x="90" y="102"/>
                </a:cubicBezTo>
                <a:cubicBezTo>
                  <a:pt x="92" y="110"/>
                  <a:pt x="94" y="118"/>
                  <a:pt x="96" y="126"/>
                </a:cubicBezTo>
                <a:cubicBezTo>
                  <a:pt x="100" y="138"/>
                  <a:pt x="108" y="162"/>
                  <a:pt x="108" y="162"/>
                </a:cubicBezTo>
                <a:cubicBezTo>
                  <a:pt x="116" y="84"/>
                  <a:pt x="105" y="114"/>
                  <a:pt x="150" y="84"/>
                </a:cubicBezTo>
                <a:cubicBezTo>
                  <a:pt x="158" y="53"/>
                  <a:pt x="177" y="31"/>
                  <a:pt x="138" y="18"/>
                </a:cubicBezTo>
                <a:cubicBezTo>
                  <a:pt x="83" y="36"/>
                  <a:pt x="116" y="38"/>
                  <a:pt x="90" y="12"/>
                </a:cubicBezTo>
                <a:cubicBezTo>
                  <a:pt x="85" y="7"/>
                  <a:pt x="78" y="4"/>
                  <a:pt x="72" y="0"/>
                </a:cubicBezTo>
                <a:cubicBezTo>
                  <a:pt x="44" y="28"/>
                  <a:pt x="54" y="34"/>
                  <a:pt x="12" y="42"/>
                </a:cubicBezTo>
                <a:cubicBezTo>
                  <a:pt x="5" y="62"/>
                  <a:pt x="0" y="60"/>
                  <a:pt x="12" y="6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9" name="Freeform 33"/>
          <p:cNvSpPr>
            <a:spLocks/>
          </p:cNvSpPr>
          <p:nvPr/>
        </p:nvSpPr>
        <p:spPr bwMode="auto">
          <a:xfrm>
            <a:off x="4572000" y="2057400"/>
            <a:ext cx="304800" cy="609600"/>
          </a:xfrm>
          <a:custGeom>
            <a:avLst/>
            <a:gdLst>
              <a:gd name="T0" fmla="*/ 2147483647 w 177"/>
              <a:gd name="T1" fmla="*/ 2147483647 h 212"/>
              <a:gd name="T2" fmla="*/ 2147483647 w 177"/>
              <a:gd name="T3" fmla="*/ 2147483647 h 212"/>
              <a:gd name="T4" fmla="*/ 2147483647 w 177"/>
              <a:gd name="T5" fmla="*/ 2147483647 h 212"/>
              <a:gd name="T6" fmla="*/ 2147483647 w 177"/>
              <a:gd name="T7" fmla="*/ 2147483647 h 212"/>
              <a:gd name="T8" fmla="*/ 2147483647 w 177"/>
              <a:gd name="T9" fmla="*/ 2147483647 h 212"/>
              <a:gd name="T10" fmla="*/ 2147483647 w 177"/>
              <a:gd name="T11" fmla="*/ 2147483647 h 212"/>
              <a:gd name="T12" fmla="*/ 2147483647 w 177"/>
              <a:gd name="T13" fmla="*/ 2147483647 h 212"/>
              <a:gd name="T14" fmla="*/ 2147483647 w 177"/>
              <a:gd name="T15" fmla="*/ 2147483647 h 212"/>
              <a:gd name="T16" fmla="*/ 2147483647 w 177"/>
              <a:gd name="T17" fmla="*/ 2147483647 h 212"/>
              <a:gd name="T18" fmla="*/ 2147483647 w 177"/>
              <a:gd name="T19" fmla="*/ 0 h 212"/>
              <a:gd name="T20" fmla="*/ 2147483647 w 177"/>
              <a:gd name="T21" fmla="*/ 2147483647 h 212"/>
              <a:gd name="T22" fmla="*/ 2147483647 w 177"/>
              <a:gd name="T23" fmla="*/ 2147483647 h 21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77"/>
              <a:gd name="T37" fmla="*/ 0 h 212"/>
              <a:gd name="T38" fmla="*/ 177 w 177"/>
              <a:gd name="T39" fmla="*/ 212 h 21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77" h="212">
                <a:moveTo>
                  <a:pt x="12" y="60"/>
                </a:moveTo>
                <a:cubicBezTo>
                  <a:pt x="21" y="94"/>
                  <a:pt x="32" y="84"/>
                  <a:pt x="42" y="114"/>
                </a:cubicBezTo>
                <a:cubicBezTo>
                  <a:pt x="45" y="138"/>
                  <a:pt x="36" y="212"/>
                  <a:pt x="66" y="168"/>
                </a:cubicBezTo>
                <a:cubicBezTo>
                  <a:pt x="72" y="143"/>
                  <a:pt x="84" y="127"/>
                  <a:pt x="90" y="102"/>
                </a:cubicBezTo>
                <a:cubicBezTo>
                  <a:pt x="92" y="110"/>
                  <a:pt x="94" y="118"/>
                  <a:pt x="96" y="126"/>
                </a:cubicBezTo>
                <a:cubicBezTo>
                  <a:pt x="100" y="138"/>
                  <a:pt x="108" y="162"/>
                  <a:pt x="108" y="162"/>
                </a:cubicBezTo>
                <a:cubicBezTo>
                  <a:pt x="116" y="84"/>
                  <a:pt x="105" y="114"/>
                  <a:pt x="150" y="84"/>
                </a:cubicBezTo>
                <a:cubicBezTo>
                  <a:pt x="158" y="53"/>
                  <a:pt x="177" y="31"/>
                  <a:pt x="138" y="18"/>
                </a:cubicBezTo>
                <a:cubicBezTo>
                  <a:pt x="83" y="36"/>
                  <a:pt x="116" y="38"/>
                  <a:pt x="90" y="12"/>
                </a:cubicBezTo>
                <a:cubicBezTo>
                  <a:pt x="85" y="7"/>
                  <a:pt x="78" y="4"/>
                  <a:pt x="72" y="0"/>
                </a:cubicBezTo>
                <a:cubicBezTo>
                  <a:pt x="44" y="28"/>
                  <a:pt x="54" y="34"/>
                  <a:pt x="12" y="42"/>
                </a:cubicBezTo>
                <a:cubicBezTo>
                  <a:pt x="5" y="62"/>
                  <a:pt x="0" y="60"/>
                  <a:pt x="12" y="6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0" name="Freeform 34"/>
          <p:cNvSpPr>
            <a:spLocks/>
          </p:cNvSpPr>
          <p:nvPr/>
        </p:nvSpPr>
        <p:spPr bwMode="auto">
          <a:xfrm>
            <a:off x="5334000" y="2057400"/>
            <a:ext cx="304800" cy="533400"/>
          </a:xfrm>
          <a:custGeom>
            <a:avLst/>
            <a:gdLst>
              <a:gd name="T0" fmla="*/ 2147483647 w 177"/>
              <a:gd name="T1" fmla="*/ 2147483647 h 212"/>
              <a:gd name="T2" fmla="*/ 2147483647 w 177"/>
              <a:gd name="T3" fmla="*/ 2147483647 h 212"/>
              <a:gd name="T4" fmla="*/ 2147483647 w 177"/>
              <a:gd name="T5" fmla="*/ 2147483647 h 212"/>
              <a:gd name="T6" fmla="*/ 2147483647 w 177"/>
              <a:gd name="T7" fmla="*/ 2147483647 h 212"/>
              <a:gd name="T8" fmla="*/ 2147483647 w 177"/>
              <a:gd name="T9" fmla="*/ 2147483647 h 212"/>
              <a:gd name="T10" fmla="*/ 2147483647 w 177"/>
              <a:gd name="T11" fmla="*/ 2147483647 h 212"/>
              <a:gd name="T12" fmla="*/ 2147483647 w 177"/>
              <a:gd name="T13" fmla="*/ 2147483647 h 212"/>
              <a:gd name="T14" fmla="*/ 2147483647 w 177"/>
              <a:gd name="T15" fmla="*/ 2147483647 h 212"/>
              <a:gd name="T16" fmla="*/ 2147483647 w 177"/>
              <a:gd name="T17" fmla="*/ 2147483647 h 212"/>
              <a:gd name="T18" fmla="*/ 2147483647 w 177"/>
              <a:gd name="T19" fmla="*/ 0 h 212"/>
              <a:gd name="T20" fmla="*/ 2147483647 w 177"/>
              <a:gd name="T21" fmla="*/ 2147483647 h 212"/>
              <a:gd name="T22" fmla="*/ 2147483647 w 177"/>
              <a:gd name="T23" fmla="*/ 2147483647 h 21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77"/>
              <a:gd name="T37" fmla="*/ 0 h 212"/>
              <a:gd name="T38" fmla="*/ 177 w 177"/>
              <a:gd name="T39" fmla="*/ 212 h 21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77" h="212">
                <a:moveTo>
                  <a:pt x="12" y="60"/>
                </a:moveTo>
                <a:cubicBezTo>
                  <a:pt x="21" y="94"/>
                  <a:pt x="32" y="84"/>
                  <a:pt x="42" y="114"/>
                </a:cubicBezTo>
                <a:cubicBezTo>
                  <a:pt x="45" y="138"/>
                  <a:pt x="36" y="212"/>
                  <a:pt x="66" y="168"/>
                </a:cubicBezTo>
                <a:cubicBezTo>
                  <a:pt x="72" y="143"/>
                  <a:pt x="84" y="127"/>
                  <a:pt x="90" y="102"/>
                </a:cubicBezTo>
                <a:cubicBezTo>
                  <a:pt x="92" y="110"/>
                  <a:pt x="94" y="118"/>
                  <a:pt x="96" y="126"/>
                </a:cubicBezTo>
                <a:cubicBezTo>
                  <a:pt x="100" y="138"/>
                  <a:pt x="108" y="162"/>
                  <a:pt x="108" y="162"/>
                </a:cubicBezTo>
                <a:cubicBezTo>
                  <a:pt x="116" y="84"/>
                  <a:pt x="105" y="114"/>
                  <a:pt x="150" y="84"/>
                </a:cubicBezTo>
                <a:cubicBezTo>
                  <a:pt x="158" y="53"/>
                  <a:pt x="177" y="31"/>
                  <a:pt x="138" y="18"/>
                </a:cubicBezTo>
                <a:cubicBezTo>
                  <a:pt x="83" y="36"/>
                  <a:pt x="116" y="38"/>
                  <a:pt x="90" y="12"/>
                </a:cubicBezTo>
                <a:cubicBezTo>
                  <a:pt x="85" y="7"/>
                  <a:pt x="78" y="4"/>
                  <a:pt x="72" y="0"/>
                </a:cubicBezTo>
                <a:cubicBezTo>
                  <a:pt x="44" y="28"/>
                  <a:pt x="54" y="34"/>
                  <a:pt x="12" y="42"/>
                </a:cubicBezTo>
                <a:cubicBezTo>
                  <a:pt x="5" y="62"/>
                  <a:pt x="0" y="60"/>
                  <a:pt x="12" y="6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1" name="Freeform 35"/>
          <p:cNvSpPr>
            <a:spLocks/>
          </p:cNvSpPr>
          <p:nvPr/>
        </p:nvSpPr>
        <p:spPr bwMode="auto">
          <a:xfrm>
            <a:off x="6324600" y="2133600"/>
            <a:ext cx="304800" cy="533400"/>
          </a:xfrm>
          <a:custGeom>
            <a:avLst/>
            <a:gdLst>
              <a:gd name="T0" fmla="*/ 2147483647 w 177"/>
              <a:gd name="T1" fmla="*/ 2147483647 h 212"/>
              <a:gd name="T2" fmla="*/ 2147483647 w 177"/>
              <a:gd name="T3" fmla="*/ 2147483647 h 212"/>
              <a:gd name="T4" fmla="*/ 2147483647 w 177"/>
              <a:gd name="T5" fmla="*/ 2147483647 h 212"/>
              <a:gd name="T6" fmla="*/ 2147483647 w 177"/>
              <a:gd name="T7" fmla="*/ 2147483647 h 212"/>
              <a:gd name="T8" fmla="*/ 2147483647 w 177"/>
              <a:gd name="T9" fmla="*/ 2147483647 h 212"/>
              <a:gd name="T10" fmla="*/ 2147483647 w 177"/>
              <a:gd name="T11" fmla="*/ 2147483647 h 212"/>
              <a:gd name="T12" fmla="*/ 2147483647 w 177"/>
              <a:gd name="T13" fmla="*/ 2147483647 h 212"/>
              <a:gd name="T14" fmla="*/ 2147483647 w 177"/>
              <a:gd name="T15" fmla="*/ 2147483647 h 212"/>
              <a:gd name="T16" fmla="*/ 2147483647 w 177"/>
              <a:gd name="T17" fmla="*/ 2147483647 h 212"/>
              <a:gd name="T18" fmla="*/ 2147483647 w 177"/>
              <a:gd name="T19" fmla="*/ 0 h 212"/>
              <a:gd name="T20" fmla="*/ 2147483647 w 177"/>
              <a:gd name="T21" fmla="*/ 2147483647 h 212"/>
              <a:gd name="T22" fmla="*/ 2147483647 w 177"/>
              <a:gd name="T23" fmla="*/ 2147483647 h 21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77"/>
              <a:gd name="T37" fmla="*/ 0 h 212"/>
              <a:gd name="T38" fmla="*/ 177 w 177"/>
              <a:gd name="T39" fmla="*/ 212 h 21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77" h="212">
                <a:moveTo>
                  <a:pt x="12" y="60"/>
                </a:moveTo>
                <a:cubicBezTo>
                  <a:pt x="21" y="94"/>
                  <a:pt x="32" y="84"/>
                  <a:pt x="42" y="114"/>
                </a:cubicBezTo>
                <a:cubicBezTo>
                  <a:pt x="45" y="138"/>
                  <a:pt x="36" y="212"/>
                  <a:pt x="66" y="168"/>
                </a:cubicBezTo>
                <a:cubicBezTo>
                  <a:pt x="72" y="143"/>
                  <a:pt x="84" y="127"/>
                  <a:pt x="90" y="102"/>
                </a:cubicBezTo>
                <a:cubicBezTo>
                  <a:pt x="92" y="110"/>
                  <a:pt x="94" y="118"/>
                  <a:pt x="96" y="126"/>
                </a:cubicBezTo>
                <a:cubicBezTo>
                  <a:pt x="100" y="138"/>
                  <a:pt x="108" y="162"/>
                  <a:pt x="108" y="162"/>
                </a:cubicBezTo>
                <a:cubicBezTo>
                  <a:pt x="116" y="84"/>
                  <a:pt x="105" y="114"/>
                  <a:pt x="150" y="84"/>
                </a:cubicBezTo>
                <a:cubicBezTo>
                  <a:pt x="158" y="53"/>
                  <a:pt x="177" y="31"/>
                  <a:pt x="138" y="18"/>
                </a:cubicBezTo>
                <a:cubicBezTo>
                  <a:pt x="83" y="36"/>
                  <a:pt x="116" y="38"/>
                  <a:pt x="90" y="12"/>
                </a:cubicBezTo>
                <a:cubicBezTo>
                  <a:pt x="85" y="7"/>
                  <a:pt x="78" y="4"/>
                  <a:pt x="72" y="0"/>
                </a:cubicBezTo>
                <a:cubicBezTo>
                  <a:pt x="44" y="28"/>
                  <a:pt x="54" y="34"/>
                  <a:pt x="12" y="42"/>
                </a:cubicBezTo>
                <a:cubicBezTo>
                  <a:pt x="5" y="62"/>
                  <a:pt x="0" y="60"/>
                  <a:pt x="12" y="6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2" name="Text Box 36"/>
          <p:cNvSpPr txBox="1">
            <a:spLocks noChangeArrowheads="1"/>
          </p:cNvSpPr>
          <p:nvPr/>
        </p:nvSpPr>
        <p:spPr bwMode="auto">
          <a:xfrm>
            <a:off x="1676400" y="4267200"/>
            <a:ext cx="762000" cy="39687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dist="91581" dir="2021404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/>
              <a:t>Play</a:t>
            </a:r>
          </a:p>
        </p:txBody>
      </p:sp>
      <p:pic>
        <p:nvPicPr>
          <p:cNvPr id="13340" name="Picture 37" descr="den conCutou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124200"/>
            <a:ext cx="1074738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41" name="Text Box 38"/>
          <p:cNvSpPr txBox="1">
            <a:spLocks noChangeArrowheads="1"/>
          </p:cNvSpPr>
          <p:nvPr/>
        </p:nvSpPr>
        <p:spPr bwMode="auto">
          <a:xfrm>
            <a:off x="3124200" y="16002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13342" name="Text Box 39"/>
          <p:cNvSpPr txBox="1">
            <a:spLocks noChangeArrowheads="1"/>
          </p:cNvSpPr>
          <p:nvPr/>
        </p:nvSpPr>
        <p:spPr bwMode="auto">
          <a:xfrm>
            <a:off x="3886200" y="16002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3343" name="Text Box 40"/>
          <p:cNvSpPr txBox="1">
            <a:spLocks noChangeArrowheads="1"/>
          </p:cNvSpPr>
          <p:nvPr/>
        </p:nvSpPr>
        <p:spPr bwMode="auto">
          <a:xfrm>
            <a:off x="4648200" y="16002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13344" name="Text Box 41"/>
          <p:cNvSpPr txBox="1">
            <a:spLocks noChangeArrowheads="1"/>
          </p:cNvSpPr>
          <p:nvPr/>
        </p:nvSpPr>
        <p:spPr bwMode="auto">
          <a:xfrm>
            <a:off x="5334000" y="16002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13345" name="Text Box 42"/>
          <p:cNvSpPr txBox="1">
            <a:spLocks noChangeArrowheads="1"/>
          </p:cNvSpPr>
          <p:nvPr/>
        </p:nvSpPr>
        <p:spPr bwMode="auto">
          <a:xfrm>
            <a:off x="6324600" y="16002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FFFF"/>
                </a:solidFill>
              </a:rPr>
              <a:t>e</a:t>
            </a:r>
          </a:p>
        </p:txBody>
      </p:sp>
      <p:sp>
        <p:nvSpPr>
          <p:cNvPr id="13346" name="Text Box 43"/>
          <p:cNvSpPr txBox="1">
            <a:spLocks noChangeArrowheads="1"/>
          </p:cNvSpPr>
          <p:nvPr/>
        </p:nvSpPr>
        <p:spPr bwMode="auto">
          <a:xfrm>
            <a:off x="7162800" y="1676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3347" name="Text Box 44"/>
          <p:cNvSpPr txBox="1">
            <a:spLocks noChangeArrowheads="1"/>
          </p:cNvSpPr>
          <p:nvPr/>
        </p:nvSpPr>
        <p:spPr bwMode="auto">
          <a:xfrm>
            <a:off x="1066800" y="16764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13348" name="Text Box 45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3962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25000"/>
              </a:spcBef>
            </a:pPr>
            <a:r>
              <a:rPr lang="en-US" sz="2800" b="1">
                <a:solidFill>
                  <a:srgbClr val="FFFFFF"/>
                </a:solidFill>
              </a:rPr>
              <a:t>Tiến hành thí nghiệm:</a:t>
            </a:r>
          </a:p>
        </p:txBody>
      </p:sp>
      <p:sp>
        <p:nvSpPr>
          <p:cNvPr id="28725" name="Text Box 53"/>
          <p:cNvSpPr txBox="1">
            <a:spLocks noChangeArrowheads="1"/>
          </p:cNvSpPr>
          <p:nvPr/>
        </p:nvSpPr>
        <p:spPr bwMode="auto">
          <a:xfrm>
            <a:off x="304800" y="5562600"/>
            <a:ext cx="876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0838" indent="-3508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</a:rPr>
              <a:t>Sáp nóng chảy và các cây nến đều rơi xuống.</a:t>
            </a:r>
          </a:p>
        </p:txBody>
      </p:sp>
      <p:sp>
        <p:nvSpPr>
          <p:cNvPr id="52" name="AutoShape 8"/>
          <p:cNvSpPr>
            <a:spLocks noChangeArrowheads="1"/>
          </p:cNvSpPr>
          <p:nvPr/>
        </p:nvSpPr>
        <p:spPr bwMode="auto">
          <a:xfrm>
            <a:off x="2590800" y="0"/>
            <a:ext cx="4648200" cy="6096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hlink"/>
              </a:gs>
              <a:gs pos="100000">
                <a:schemeClr val="accent1"/>
              </a:gs>
            </a:gsLst>
            <a:lin ang="5400000" scaled="1"/>
          </a:gradFill>
          <a:ln w="57150" cmpd="thinThick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22: DẪN NHIỆT</a:t>
            </a:r>
          </a:p>
        </p:txBody>
      </p:sp>
    </p:spTree>
    <p:extLst>
      <p:ext uri="{BB962C8B-B14F-4D97-AF65-F5344CB8AC3E}">
        <p14:creationId xmlns:p14="http://schemas.microsoft.com/office/powerpoint/2010/main" val="2534361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9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29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0.00416 0.2111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1055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3000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3000"/>
                                        <p:tgtEl>
                                          <p:spTgt spid="297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-0.00417 0.2166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10833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97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0.00416 0.2166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1083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297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6111 L -0.00417 0.21667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889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29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29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297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62" presetID="10" presetClass="exit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6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-0.00417 0.20556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10278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29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29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297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32"/>
                  </p:tgtEl>
                </p:cond>
              </p:nextCondLst>
            </p:seq>
          </p:childTnLst>
        </p:cTn>
      </p:par>
    </p:tnLst>
    <p:bldLst>
      <p:bldP spid="29722" grpId="0" animBg="1"/>
      <p:bldP spid="29723" grpId="0" animBg="1"/>
      <p:bldP spid="29724" grpId="0" animBg="1"/>
      <p:bldP spid="29725" grpId="0" animBg="1"/>
      <p:bldP spid="29726" grpId="0" animBg="1"/>
      <p:bldP spid="29727" grpId="0" animBg="1"/>
      <p:bldP spid="29728" grpId="0" animBg="1"/>
      <p:bldP spid="29729" grpId="0" animBg="1"/>
      <p:bldP spid="29730" grpId="0" animBg="1"/>
      <p:bldP spid="29731" grpId="0" animBg="1"/>
      <p:bldP spid="29732" grpId="0" animBg="1"/>
      <p:bldP spid="287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4B376F82-0A46-4A55-AC35-6E592869683E}" type="slidenum">
              <a:rPr lang="en-US" sz="1400"/>
              <a:pPr algn="r" eaLnBrk="1" hangingPunct="1"/>
              <a:t>6</a:t>
            </a:fld>
            <a:endParaRPr lang="en-US" sz="1400"/>
          </a:p>
        </p:txBody>
      </p:sp>
      <p:sp>
        <p:nvSpPr>
          <p:cNvPr id="14339" name="Line 23"/>
          <p:cNvSpPr>
            <a:spLocks noChangeShapeType="1"/>
          </p:cNvSpPr>
          <p:nvPr/>
        </p:nvSpPr>
        <p:spPr bwMode="auto">
          <a:xfrm>
            <a:off x="4191000" y="609600"/>
            <a:ext cx="0" cy="624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340" name="Picture 24" descr="dannhie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914400"/>
            <a:ext cx="4800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25"/>
          <p:cNvSpPr txBox="1">
            <a:spLocks noChangeArrowheads="1"/>
          </p:cNvSpPr>
          <p:nvPr/>
        </p:nvSpPr>
        <p:spPr bwMode="auto">
          <a:xfrm>
            <a:off x="228600" y="609600"/>
            <a:ext cx="3886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</a:rPr>
              <a:t>I. Sự dẫn nhiệt</a:t>
            </a:r>
          </a:p>
        </p:txBody>
      </p:sp>
      <p:sp>
        <p:nvSpPr>
          <p:cNvPr id="14342" name="Text Box 26"/>
          <p:cNvSpPr txBox="1">
            <a:spLocks noChangeArrowheads="1"/>
          </p:cNvSpPr>
          <p:nvPr/>
        </p:nvSpPr>
        <p:spPr bwMode="auto">
          <a:xfrm>
            <a:off x="152400" y="1066800"/>
            <a:ext cx="3505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</a:rPr>
              <a:t>Thí nghiệm</a:t>
            </a:r>
          </a:p>
        </p:txBody>
      </p:sp>
      <p:sp>
        <p:nvSpPr>
          <p:cNvPr id="14343" name="Text Box 29"/>
          <p:cNvSpPr txBox="1">
            <a:spLocks noChangeArrowheads="1"/>
          </p:cNvSpPr>
          <p:nvPr/>
        </p:nvSpPr>
        <p:spPr bwMode="auto">
          <a:xfrm>
            <a:off x="6019800" y="5715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/>
              <a:t>Hình 22 .1</a:t>
            </a:r>
          </a:p>
        </p:txBody>
      </p:sp>
      <p:sp>
        <p:nvSpPr>
          <p:cNvPr id="30767" name="Text Box 47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65113" y="2592388"/>
            <a:ext cx="3733800" cy="267652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-  Nhiệt năng có thể truyền từ phần này sang phần khác của vật hoặc từ vật này sang vật khác bằng hình thức dẫn nhiệt. </a:t>
            </a:r>
          </a:p>
        </p:txBody>
      </p:sp>
      <p:sp>
        <p:nvSpPr>
          <p:cNvPr id="14345" name="Text Box 16"/>
          <p:cNvSpPr txBox="1">
            <a:spLocks noChangeArrowheads="1"/>
          </p:cNvSpPr>
          <p:nvPr/>
        </p:nvSpPr>
        <p:spPr bwMode="auto">
          <a:xfrm>
            <a:off x="152400" y="1524000"/>
            <a:ext cx="2982913" cy="579438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  <a:latin typeface="Times New Roman" pitchFamily="18" charset="0"/>
              </a:rPr>
              <a:t>2. Trả lời câu hỏi</a:t>
            </a:r>
            <a:endParaRPr lang="vi-VN" sz="320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684213" y="2120900"/>
            <a:ext cx="2895600" cy="1790700"/>
            <a:chOff x="4800" y="1488"/>
            <a:chExt cx="816" cy="384"/>
          </a:xfrm>
        </p:grpSpPr>
        <p:sp>
          <p:nvSpPr>
            <p:cNvPr id="14349" name="AutoShape 34"/>
            <p:cNvSpPr>
              <a:spLocks noChangeArrowheads="1"/>
            </p:cNvSpPr>
            <p:nvPr/>
          </p:nvSpPr>
          <p:spPr bwMode="auto">
            <a:xfrm>
              <a:off x="4800" y="1488"/>
              <a:ext cx="816" cy="384"/>
            </a:xfrm>
            <a:prstGeom prst="cloudCallout">
              <a:avLst>
                <a:gd name="adj1" fmla="val -62009"/>
                <a:gd name="adj2" fmla="val 97398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vi-VN"/>
            </a:p>
          </p:txBody>
        </p:sp>
        <p:sp>
          <p:nvSpPr>
            <p:cNvPr id="14350" name="Text Box 35"/>
            <p:cNvSpPr txBox="1">
              <a:spLocks noChangeArrowheads="1"/>
            </p:cNvSpPr>
            <p:nvPr/>
          </p:nvSpPr>
          <p:spPr bwMode="auto">
            <a:xfrm>
              <a:off x="4979" y="1533"/>
              <a:ext cx="480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/>
                <a:t>Sự dẫn nhiệt là gì?</a:t>
              </a:r>
            </a:p>
          </p:txBody>
        </p:sp>
      </p:grp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152400" y="2011363"/>
            <a:ext cx="1979613" cy="579437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  <a:latin typeface="Times New Roman" pitchFamily="18" charset="0"/>
              </a:rPr>
              <a:t>3. Kết luận</a:t>
            </a:r>
            <a:endParaRPr lang="vi-VN" sz="32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auto">
          <a:xfrm>
            <a:off x="2590800" y="0"/>
            <a:ext cx="4648200" cy="6096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hlink"/>
              </a:gs>
              <a:gs pos="100000">
                <a:schemeClr val="accent1"/>
              </a:gs>
            </a:gsLst>
            <a:lin ang="5400000" scaled="1"/>
          </a:gradFill>
          <a:ln w="57150" cmpd="thinThick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22: DẪN NHIỆT</a:t>
            </a:r>
          </a:p>
        </p:txBody>
      </p:sp>
    </p:spTree>
    <p:extLst>
      <p:ext uri="{BB962C8B-B14F-4D97-AF65-F5344CB8AC3E}">
        <p14:creationId xmlns:p14="http://schemas.microsoft.com/office/powerpoint/2010/main" val="1167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7" grpId="0" animBg="1"/>
      <p:bldP spid="4200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vi-VN" smtClean="0"/>
          </a:p>
        </p:txBody>
      </p:sp>
      <p:sp>
        <p:nvSpPr>
          <p:cNvPr id="15363" name="Text Box 15"/>
          <p:cNvSpPr txBox="1">
            <a:spLocks noChangeArrowheads="1"/>
          </p:cNvSpPr>
          <p:nvPr/>
        </p:nvSpPr>
        <p:spPr bwMode="auto">
          <a:xfrm>
            <a:off x="152400" y="609600"/>
            <a:ext cx="571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5138" indent="-4651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</a:rPr>
              <a:t>II. Tính dẫn nhiệt của các chất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04800" y="2057400"/>
            <a:ext cx="41148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800" u="sng">
                <a:solidFill>
                  <a:srgbClr val="0000FF"/>
                </a:solidFill>
                <a:latin typeface="Times New Roman" pitchFamily="18" charset="0"/>
              </a:rPr>
              <a:t>Mục tiêu:</a:t>
            </a:r>
            <a:r>
              <a:rPr lang="en-US" sz="2800">
                <a:latin typeface="Times New Roman" pitchFamily="18" charset="0"/>
              </a:rPr>
              <a:t> Tìm hiểu sự  dẫn nhiệt của các chất rắn khác nhau có giống nhau hay không.</a:t>
            </a:r>
          </a:p>
        </p:txBody>
      </p:sp>
      <p:sp>
        <p:nvSpPr>
          <p:cNvPr id="15365" name="Text Box 25"/>
          <p:cNvSpPr txBox="1">
            <a:spLocks noChangeArrowheads="1"/>
          </p:cNvSpPr>
          <p:nvPr/>
        </p:nvSpPr>
        <p:spPr bwMode="auto">
          <a:xfrm>
            <a:off x="152400" y="1219200"/>
            <a:ext cx="3429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</a:rPr>
              <a:t>1.Thí nghiệm 1 </a:t>
            </a:r>
          </a:p>
        </p:txBody>
      </p:sp>
      <p:grpSp>
        <p:nvGrpSpPr>
          <p:cNvPr id="15366" name="Group 29"/>
          <p:cNvGrpSpPr>
            <a:grpSpLocks/>
          </p:cNvGrpSpPr>
          <p:nvPr/>
        </p:nvGrpSpPr>
        <p:grpSpPr bwMode="auto">
          <a:xfrm>
            <a:off x="3238500" y="266700"/>
            <a:ext cx="3886200" cy="533400"/>
            <a:chOff x="2198" y="128"/>
            <a:chExt cx="2352" cy="208"/>
          </a:xfrm>
        </p:grpSpPr>
        <p:sp>
          <p:nvSpPr>
            <p:cNvPr id="9246" name="AutoShape 30"/>
            <p:cNvSpPr>
              <a:spLocks noChangeArrowheads="1"/>
            </p:cNvSpPr>
            <p:nvPr/>
          </p:nvSpPr>
          <p:spPr bwMode="auto">
            <a:xfrm>
              <a:off x="2198" y="128"/>
              <a:ext cx="2352" cy="208"/>
            </a:xfrm>
            <a:prstGeom prst="plaque">
              <a:avLst>
                <a:gd name="adj" fmla="val 19750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hlink"/>
                </a:gs>
                <a:gs pos="100000">
                  <a:schemeClr val="accent1"/>
                </a:gs>
              </a:gsLst>
              <a:lin ang="5400000" scaled="1"/>
            </a:gradFill>
            <a:ln w="57150" cmpd="thinThick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2000" b="1" dirty="0">
                  <a:solidFill>
                    <a:srgbClr val="000066"/>
                  </a:solidFill>
                  <a:latin typeface="Times New Roman" pitchFamily="18" charset="0"/>
                </a:rPr>
                <a:t> </a:t>
              </a: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BÀI 22: DẪN NHIỆT</a:t>
              </a:r>
            </a:p>
            <a:p>
              <a:pPr>
                <a:defRPr/>
              </a:pPr>
              <a:r>
                <a:rPr lang="en-US" dirty="0">
                  <a:latin typeface="Times New Roman" pitchFamily="18" charset="0"/>
                </a:rPr>
                <a:t>                                                                                      </a:t>
              </a:r>
            </a:p>
          </p:txBody>
        </p:sp>
        <p:sp>
          <p:nvSpPr>
            <p:cNvPr id="15372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2418" y="128"/>
              <a:ext cx="1968" cy="2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en-US" sz="3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.VnHelvetInsH"/>
              </a:endParaRPr>
            </a:p>
          </p:txBody>
        </p:sp>
      </p:grp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42888" y="1797050"/>
            <a:ext cx="38862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2625" indent="-4508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25000"/>
              </a:spcBef>
            </a:pPr>
            <a:r>
              <a:rPr lang="en-US" sz="2800">
                <a:latin typeface="Times New Roman" pitchFamily="18" charset="0"/>
              </a:rPr>
              <a:t>Hãy quan sát hình 22.2 và nêu tên các dụng cụ cần thiết để làm thí nghiệm?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76200" y="1731963"/>
            <a:ext cx="5791200" cy="385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800" u="sng">
                <a:solidFill>
                  <a:srgbClr val="0000FF"/>
                </a:solidFill>
                <a:latin typeface="Times New Roman" pitchFamily="18" charset="0"/>
              </a:rPr>
              <a:t>Dụng cụ :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  </a:t>
            </a:r>
          </a:p>
          <a:p>
            <a:pPr algn="just">
              <a:spcBef>
                <a:spcPct val="20000"/>
              </a:spcBef>
            </a:pPr>
            <a:r>
              <a:rPr lang="en-US" sz="2800">
                <a:latin typeface="Times New Roman" pitchFamily="18" charset="0"/>
              </a:rPr>
              <a:t>+ Giá thí nghiệm.</a:t>
            </a:r>
          </a:p>
          <a:p>
            <a:pPr algn="just">
              <a:spcBef>
                <a:spcPct val="20000"/>
              </a:spcBef>
            </a:pPr>
            <a:r>
              <a:rPr lang="en-US" sz="2800">
                <a:latin typeface="Times New Roman" pitchFamily="18" charset="0"/>
              </a:rPr>
              <a:t>+ Ba thanh: Đồng, sắt, thuỷ tinh có hình dáng kích thước như nhau .</a:t>
            </a:r>
          </a:p>
          <a:p>
            <a:pPr algn="just">
              <a:spcBef>
                <a:spcPct val="20000"/>
              </a:spcBef>
            </a:pPr>
            <a:r>
              <a:rPr lang="en-US" sz="2800">
                <a:latin typeface="Times New Roman" pitchFamily="18" charset="0"/>
              </a:rPr>
              <a:t>+ Các  đinh ghim được gắn bằng sáp ở các vị trí cách chỗ đốt lửa các khoảng cách bằng nhau.</a:t>
            </a:r>
          </a:p>
          <a:p>
            <a:pPr algn="just">
              <a:spcBef>
                <a:spcPct val="20000"/>
              </a:spcBef>
            </a:pPr>
            <a:r>
              <a:rPr lang="en-US" sz="2800">
                <a:latin typeface="Times New Roman" pitchFamily="18" charset="0"/>
              </a:rPr>
              <a:t>+ Đèn cồn.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152400" y="1751013"/>
            <a:ext cx="41386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0000FF"/>
                </a:solidFill>
                <a:latin typeface="Times New Roman" pitchFamily="18" charset="0"/>
              </a:rPr>
              <a:t>Tiến hành thí nghiệm.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" name="Text Box 26"/>
          <p:cNvSpPr txBox="1">
            <a:spLocks noChangeArrowheads="1"/>
          </p:cNvSpPr>
          <p:nvPr/>
        </p:nvSpPr>
        <p:spPr bwMode="auto">
          <a:xfrm>
            <a:off x="0" y="2360613"/>
            <a:ext cx="6477000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</a:rPr>
              <a:t>Dùng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ngọn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lửa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đèn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cồn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đốt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đầu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thanh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đồng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sắt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thuỷ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tinh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quan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sát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xem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hiện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tượng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gì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xảy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ra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đinh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ghim</a:t>
            </a:r>
            <a:r>
              <a:rPr lang="en-US" sz="2800" dirty="0"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6515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2" grpId="0"/>
      <p:bldP spid="7173" grpId="0"/>
      <p:bldP spid="7173" grpId="1"/>
      <p:bldP spid="9233" grpId="0"/>
      <p:bldP spid="9233" grpId="1"/>
      <p:bldP spid="7194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28E920E-D350-4868-9CFE-29798C497081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16387" name="Rectangle 2" descr="Medium wood"/>
          <p:cNvSpPr>
            <a:spLocks noChangeArrowheads="1"/>
          </p:cNvSpPr>
          <p:nvPr/>
        </p:nvSpPr>
        <p:spPr bwMode="auto">
          <a:xfrm>
            <a:off x="381000" y="3733800"/>
            <a:ext cx="8077200" cy="24384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381000" y="457200"/>
            <a:ext cx="8077200" cy="33528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495800" y="2438400"/>
            <a:ext cx="152400" cy="762000"/>
            <a:chOff x="1432" y="1824"/>
            <a:chExt cx="264" cy="1536"/>
          </a:xfrm>
        </p:grpSpPr>
        <p:sp>
          <p:nvSpPr>
            <p:cNvPr id="33797" name="AutoShape 5"/>
            <p:cNvSpPr>
              <a:spLocks noChangeArrowheads="1"/>
            </p:cNvSpPr>
            <p:nvPr/>
          </p:nvSpPr>
          <p:spPr bwMode="auto">
            <a:xfrm rot="10800000">
              <a:off x="1487" y="2832"/>
              <a:ext cx="146" cy="528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798" name="Rectangle 6"/>
            <p:cNvSpPr>
              <a:spLocks noChangeArrowheads="1"/>
            </p:cNvSpPr>
            <p:nvPr/>
          </p:nvSpPr>
          <p:spPr bwMode="auto">
            <a:xfrm>
              <a:off x="1487" y="1920"/>
              <a:ext cx="146" cy="912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41" name="Oval 7"/>
            <p:cNvSpPr>
              <a:spLocks noChangeArrowheads="1"/>
            </p:cNvSpPr>
            <p:nvPr/>
          </p:nvSpPr>
          <p:spPr bwMode="auto">
            <a:xfrm>
              <a:off x="1432" y="1824"/>
              <a:ext cx="264" cy="13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33800" name="AutoShape 8"/>
          <p:cNvSpPr>
            <a:spLocks noChangeArrowheads="1"/>
          </p:cNvSpPr>
          <p:nvPr/>
        </p:nvSpPr>
        <p:spPr bwMode="auto">
          <a:xfrm rot="4696460" flipH="1">
            <a:off x="4753769" y="1183481"/>
            <a:ext cx="76200" cy="2433638"/>
          </a:xfrm>
          <a:prstGeom prst="can">
            <a:avLst>
              <a:gd name="adj" fmla="val 70824"/>
            </a:avLst>
          </a:prstGeom>
          <a:gradFill rotWithShape="1">
            <a:gsLst>
              <a:gs pos="0">
                <a:srgbClr val="CC0000"/>
              </a:gs>
              <a:gs pos="50000">
                <a:schemeClr val="bg1"/>
              </a:gs>
              <a:gs pos="100000">
                <a:srgbClr val="CC0000"/>
              </a:gs>
            </a:gsLst>
            <a:lin ang="0" scaled="1"/>
          </a:gra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801" name="AutoShape 9"/>
          <p:cNvSpPr>
            <a:spLocks noChangeArrowheads="1"/>
          </p:cNvSpPr>
          <p:nvPr/>
        </p:nvSpPr>
        <p:spPr bwMode="auto">
          <a:xfrm>
            <a:off x="1219200" y="4419600"/>
            <a:ext cx="2971800" cy="914400"/>
          </a:xfrm>
          <a:prstGeom prst="cube">
            <a:avLst>
              <a:gd name="adj" fmla="val 66148"/>
            </a:avLst>
          </a:prstGeom>
          <a:gradFill rotWithShape="1">
            <a:gsLst>
              <a:gs pos="0">
                <a:schemeClr val="tx1"/>
              </a:gs>
              <a:gs pos="50000">
                <a:schemeClr val="bg2"/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33802" name="Picture 10" descr="Flame-04-jun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838" y="2667000"/>
            <a:ext cx="838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393" name="Group 11"/>
          <p:cNvGrpSpPr>
            <a:grpSpLocks/>
          </p:cNvGrpSpPr>
          <p:nvPr/>
        </p:nvGrpSpPr>
        <p:grpSpPr bwMode="auto">
          <a:xfrm>
            <a:off x="1295400" y="1219200"/>
            <a:ext cx="2438400" cy="3505200"/>
            <a:chOff x="816" y="768"/>
            <a:chExt cx="1536" cy="2208"/>
          </a:xfrm>
        </p:grpSpPr>
        <p:grpSp>
          <p:nvGrpSpPr>
            <p:cNvPr id="16430" name="Group 12"/>
            <p:cNvGrpSpPr>
              <a:grpSpLocks/>
            </p:cNvGrpSpPr>
            <p:nvPr/>
          </p:nvGrpSpPr>
          <p:grpSpPr bwMode="auto">
            <a:xfrm>
              <a:off x="816" y="1536"/>
              <a:ext cx="336" cy="240"/>
              <a:chOff x="576" y="1728"/>
              <a:chExt cx="336" cy="240"/>
            </a:xfrm>
          </p:grpSpPr>
          <p:sp>
            <p:nvSpPr>
              <p:cNvPr id="33805" name="AutoShape 13"/>
              <p:cNvSpPr>
                <a:spLocks noChangeArrowheads="1"/>
              </p:cNvSpPr>
              <p:nvPr/>
            </p:nvSpPr>
            <p:spPr bwMode="auto">
              <a:xfrm rot="5400000" flipH="1">
                <a:off x="528" y="1776"/>
                <a:ext cx="240" cy="144"/>
              </a:xfrm>
              <a:prstGeom prst="can">
                <a:avLst>
                  <a:gd name="adj" fmla="val 36106"/>
                </a:avLst>
              </a:prstGeom>
              <a:gradFill rotWithShape="1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806" name="AutoShape 14"/>
              <p:cNvSpPr>
                <a:spLocks noChangeArrowheads="1"/>
              </p:cNvSpPr>
              <p:nvPr/>
            </p:nvSpPr>
            <p:spPr bwMode="auto">
              <a:xfrm rot="5400000" flipH="1">
                <a:off x="672" y="1800"/>
                <a:ext cx="144" cy="96"/>
              </a:xfrm>
              <a:prstGeom prst="can">
                <a:avLst>
                  <a:gd name="adj" fmla="val 36111"/>
                </a:avLst>
              </a:prstGeom>
              <a:gradFill rotWithShape="1">
                <a:gsLst>
                  <a:gs pos="0">
                    <a:schemeClr val="bg2"/>
                  </a:gs>
                  <a:gs pos="5000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807" name="AutoShape 15"/>
              <p:cNvSpPr>
                <a:spLocks noChangeArrowheads="1"/>
              </p:cNvSpPr>
              <p:nvPr/>
            </p:nvSpPr>
            <p:spPr bwMode="auto">
              <a:xfrm rot="5400000">
                <a:off x="816" y="1776"/>
                <a:ext cx="48" cy="144"/>
              </a:xfrm>
              <a:prstGeom prst="can">
                <a:avLst>
                  <a:gd name="adj" fmla="val 25000"/>
                </a:avLst>
              </a:prstGeom>
              <a:gradFill rotWithShape="1">
                <a:gsLst>
                  <a:gs pos="0">
                    <a:schemeClr val="tx2"/>
                  </a:gs>
                  <a:gs pos="50000">
                    <a:schemeClr val="tx2">
                      <a:gamma/>
                      <a:tint val="47451"/>
                      <a:invGamma/>
                    </a:schemeClr>
                  </a:gs>
                  <a:gs pos="100000">
                    <a:schemeClr val="tx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3808" name="AutoShape 16"/>
            <p:cNvSpPr>
              <a:spLocks noChangeArrowheads="1"/>
            </p:cNvSpPr>
            <p:nvPr/>
          </p:nvSpPr>
          <p:spPr bwMode="auto">
            <a:xfrm>
              <a:off x="1200" y="1872"/>
              <a:ext cx="144" cy="1104"/>
            </a:xfrm>
            <a:prstGeom prst="can">
              <a:avLst>
                <a:gd name="adj" fmla="val 35849"/>
              </a:avLst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6432" name="Group 17"/>
            <p:cNvGrpSpPr>
              <a:grpSpLocks/>
            </p:cNvGrpSpPr>
            <p:nvPr/>
          </p:nvGrpSpPr>
          <p:grpSpPr bwMode="auto">
            <a:xfrm>
              <a:off x="960" y="1456"/>
              <a:ext cx="1392" cy="576"/>
              <a:chOff x="720" y="1728"/>
              <a:chExt cx="918" cy="672"/>
            </a:xfrm>
          </p:grpSpPr>
          <p:sp>
            <p:nvSpPr>
              <p:cNvPr id="33810" name="Freeform 18"/>
              <p:cNvSpPr>
                <a:spLocks/>
              </p:cNvSpPr>
              <p:nvPr/>
            </p:nvSpPr>
            <p:spPr bwMode="auto">
              <a:xfrm>
                <a:off x="720" y="1974"/>
                <a:ext cx="918" cy="426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0" y="426"/>
                  </a:cxn>
                  <a:cxn ang="0">
                    <a:pos x="624" y="426"/>
                  </a:cxn>
                  <a:cxn ang="0">
                    <a:pos x="696" y="411"/>
                  </a:cxn>
                  <a:cxn ang="0">
                    <a:pos x="768" y="378"/>
                  </a:cxn>
                  <a:cxn ang="0">
                    <a:pos x="813" y="351"/>
                  </a:cxn>
                  <a:cxn ang="0">
                    <a:pos x="855" y="321"/>
                  </a:cxn>
                  <a:cxn ang="0">
                    <a:pos x="894" y="270"/>
                  </a:cxn>
                  <a:cxn ang="0">
                    <a:pos x="918" y="183"/>
                  </a:cxn>
                  <a:cxn ang="0">
                    <a:pos x="918" y="0"/>
                  </a:cxn>
                  <a:cxn ang="0">
                    <a:pos x="912" y="27"/>
                  </a:cxn>
                  <a:cxn ang="0">
                    <a:pos x="894" y="81"/>
                  </a:cxn>
                  <a:cxn ang="0">
                    <a:pos x="861" y="120"/>
                  </a:cxn>
                  <a:cxn ang="0">
                    <a:pos x="825" y="153"/>
                  </a:cxn>
                  <a:cxn ang="0">
                    <a:pos x="768" y="186"/>
                  </a:cxn>
                  <a:cxn ang="0">
                    <a:pos x="702" y="213"/>
                  </a:cxn>
                  <a:cxn ang="0">
                    <a:pos x="624" y="234"/>
                  </a:cxn>
                  <a:cxn ang="0">
                    <a:pos x="0" y="234"/>
                  </a:cxn>
                </a:cxnLst>
                <a:rect l="0" t="0" r="r" b="b"/>
                <a:pathLst>
                  <a:path w="918" h="426">
                    <a:moveTo>
                      <a:pt x="0" y="234"/>
                    </a:moveTo>
                    <a:lnTo>
                      <a:pt x="0" y="426"/>
                    </a:lnTo>
                    <a:lnTo>
                      <a:pt x="624" y="426"/>
                    </a:lnTo>
                    <a:lnTo>
                      <a:pt x="696" y="411"/>
                    </a:lnTo>
                    <a:lnTo>
                      <a:pt x="768" y="378"/>
                    </a:lnTo>
                    <a:lnTo>
                      <a:pt x="813" y="351"/>
                    </a:lnTo>
                    <a:lnTo>
                      <a:pt x="855" y="321"/>
                    </a:lnTo>
                    <a:lnTo>
                      <a:pt x="894" y="270"/>
                    </a:lnTo>
                    <a:lnTo>
                      <a:pt x="918" y="183"/>
                    </a:lnTo>
                    <a:lnTo>
                      <a:pt x="918" y="0"/>
                    </a:lnTo>
                    <a:lnTo>
                      <a:pt x="912" y="27"/>
                    </a:lnTo>
                    <a:lnTo>
                      <a:pt x="894" y="81"/>
                    </a:lnTo>
                    <a:lnTo>
                      <a:pt x="861" y="120"/>
                    </a:lnTo>
                    <a:lnTo>
                      <a:pt x="825" y="153"/>
                    </a:lnTo>
                    <a:lnTo>
                      <a:pt x="768" y="186"/>
                    </a:lnTo>
                    <a:lnTo>
                      <a:pt x="702" y="213"/>
                    </a:lnTo>
                    <a:lnTo>
                      <a:pt x="624" y="234"/>
                    </a:lnTo>
                    <a:lnTo>
                      <a:pt x="0" y="2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435" name="Freeform 19"/>
              <p:cNvSpPr>
                <a:spLocks/>
              </p:cNvSpPr>
              <p:nvPr/>
            </p:nvSpPr>
            <p:spPr bwMode="auto">
              <a:xfrm>
                <a:off x="720" y="1728"/>
                <a:ext cx="915" cy="480"/>
              </a:xfrm>
              <a:custGeom>
                <a:avLst/>
                <a:gdLst>
                  <a:gd name="T0" fmla="*/ 195 w 915"/>
                  <a:gd name="T1" fmla="*/ 0 h 480"/>
                  <a:gd name="T2" fmla="*/ 627 w 915"/>
                  <a:gd name="T3" fmla="*/ 0 h 480"/>
                  <a:gd name="T4" fmla="*/ 771 w 915"/>
                  <a:gd name="T5" fmla="*/ 48 h 480"/>
                  <a:gd name="T6" fmla="*/ 828 w 915"/>
                  <a:gd name="T7" fmla="*/ 84 h 480"/>
                  <a:gd name="T8" fmla="*/ 876 w 915"/>
                  <a:gd name="T9" fmla="*/ 132 h 480"/>
                  <a:gd name="T10" fmla="*/ 909 w 915"/>
                  <a:gd name="T11" fmla="*/ 192 h 480"/>
                  <a:gd name="T12" fmla="*/ 915 w 915"/>
                  <a:gd name="T13" fmla="*/ 261 h 480"/>
                  <a:gd name="T14" fmla="*/ 888 w 915"/>
                  <a:gd name="T15" fmla="*/ 324 h 480"/>
                  <a:gd name="T16" fmla="*/ 855 w 915"/>
                  <a:gd name="T17" fmla="*/ 366 h 480"/>
                  <a:gd name="T18" fmla="*/ 825 w 915"/>
                  <a:gd name="T19" fmla="*/ 396 h 480"/>
                  <a:gd name="T20" fmla="*/ 774 w 915"/>
                  <a:gd name="T21" fmla="*/ 435 h 480"/>
                  <a:gd name="T22" fmla="*/ 735 w 915"/>
                  <a:gd name="T23" fmla="*/ 450 h 480"/>
                  <a:gd name="T24" fmla="*/ 690 w 915"/>
                  <a:gd name="T25" fmla="*/ 468 h 480"/>
                  <a:gd name="T26" fmla="*/ 627 w 915"/>
                  <a:gd name="T27" fmla="*/ 480 h 480"/>
                  <a:gd name="T28" fmla="*/ 483 w 915"/>
                  <a:gd name="T29" fmla="*/ 480 h 480"/>
                  <a:gd name="T30" fmla="*/ 339 w 915"/>
                  <a:gd name="T31" fmla="*/ 480 h 480"/>
                  <a:gd name="T32" fmla="*/ 0 w 915"/>
                  <a:gd name="T33" fmla="*/ 477 h 480"/>
                  <a:gd name="T34" fmla="*/ 195 w 915"/>
                  <a:gd name="T35" fmla="*/ 0 h 48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915"/>
                  <a:gd name="T55" fmla="*/ 0 h 480"/>
                  <a:gd name="T56" fmla="*/ 915 w 915"/>
                  <a:gd name="T57" fmla="*/ 480 h 48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915" h="480">
                    <a:moveTo>
                      <a:pt x="195" y="0"/>
                    </a:moveTo>
                    <a:lnTo>
                      <a:pt x="627" y="0"/>
                    </a:lnTo>
                    <a:lnTo>
                      <a:pt x="771" y="48"/>
                    </a:lnTo>
                    <a:lnTo>
                      <a:pt x="828" y="84"/>
                    </a:lnTo>
                    <a:lnTo>
                      <a:pt x="876" y="132"/>
                    </a:lnTo>
                    <a:lnTo>
                      <a:pt x="909" y="192"/>
                    </a:lnTo>
                    <a:lnTo>
                      <a:pt x="915" y="261"/>
                    </a:lnTo>
                    <a:lnTo>
                      <a:pt x="888" y="324"/>
                    </a:lnTo>
                    <a:lnTo>
                      <a:pt x="855" y="366"/>
                    </a:lnTo>
                    <a:lnTo>
                      <a:pt x="825" y="396"/>
                    </a:lnTo>
                    <a:lnTo>
                      <a:pt x="774" y="435"/>
                    </a:lnTo>
                    <a:lnTo>
                      <a:pt x="735" y="450"/>
                    </a:lnTo>
                    <a:lnTo>
                      <a:pt x="690" y="468"/>
                    </a:lnTo>
                    <a:lnTo>
                      <a:pt x="627" y="480"/>
                    </a:lnTo>
                    <a:lnTo>
                      <a:pt x="483" y="480"/>
                    </a:lnTo>
                    <a:lnTo>
                      <a:pt x="339" y="480"/>
                    </a:lnTo>
                    <a:lnTo>
                      <a:pt x="0" y="477"/>
                    </a:lnTo>
                    <a:lnTo>
                      <a:pt x="19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3812" name="AutoShape 20"/>
            <p:cNvSpPr>
              <a:spLocks noChangeArrowheads="1"/>
            </p:cNvSpPr>
            <p:nvPr/>
          </p:nvSpPr>
          <p:spPr bwMode="auto">
            <a:xfrm>
              <a:off x="1200" y="768"/>
              <a:ext cx="144" cy="912"/>
            </a:xfrm>
            <a:prstGeom prst="can">
              <a:avLst>
                <a:gd name="adj" fmla="val 29614"/>
              </a:avLst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3813" name="AutoShape 21"/>
          <p:cNvSpPr>
            <a:spLocks noChangeArrowheads="1"/>
          </p:cNvSpPr>
          <p:nvPr/>
        </p:nvSpPr>
        <p:spPr bwMode="auto">
          <a:xfrm rot="5400000" flipH="1">
            <a:off x="4953000" y="1524000"/>
            <a:ext cx="76200" cy="2667000"/>
          </a:xfrm>
          <a:prstGeom prst="can">
            <a:avLst>
              <a:gd name="adj" fmla="val 77616"/>
            </a:avLst>
          </a:prstGeom>
          <a:gradFill rotWithShape="1">
            <a:gsLst>
              <a:gs pos="0">
                <a:schemeClr val="tx1"/>
              </a:gs>
              <a:gs pos="50000">
                <a:schemeClr val="bg1">
                  <a:alpha val="81000"/>
                </a:schemeClr>
              </a:gs>
              <a:gs pos="100000">
                <a:schemeClr val="tx1"/>
              </a:gs>
            </a:gsLst>
            <a:lin ang="0" scaled="1"/>
          </a:gra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5" name="Text Box 22"/>
          <p:cNvSpPr txBox="1">
            <a:spLocks noChangeArrowheads="1"/>
          </p:cNvSpPr>
          <p:nvPr/>
        </p:nvSpPr>
        <p:spPr bwMode="auto">
          <a:xfrm>
            <a:off x="5562600" y="1524000"/>
            <a:ext cx="1219200" cy="4826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Đồng</a:t>
            </a:r>
          </a:p>
        </p:txBody>
      </p:sp>
      <p:sp>
        <p:nvSpPr>
          <p:cNvPr id="16396" name="Text Box 23"/>
          <p:cNvSpPr txBox="1">
            <a:spLocks noChangeArrowheads="1"/>
          </p:cNvSpPr>
          <p:nvPr/>
        </p:nvSpPr>
        <p:spPr bwMode="auto">
          <a:xfrm>
            <a:off x="6324600" y="2133600"/>
            <a:ext cx="1219200" cy="4826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Nhôm</a:t>
            </a:r>
          </a:p>
        </p:txBody>
      </p:sp>
      <p:sp>
        <p:nvSpPr>
          <p:cNvPr id="16397" name="Text Box 24"/>
          <p:cNvSpPr txBox="1">
            <a:spLocks noChangeArrowheads="1"/>
          </p:cNvSpPr>
          <p:nvPr/>
        </p:nvSpPr>
        <p:spPr bwMode="auto">
          <a:xfrm>
            <a:off x="6172200" y="2971800"/>
            <a:ext cx="1676400" cy="4826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Thuỷ tinh</a:t>
            </a:r>
          </a:p>
        </p:txBody>
      </p:sp>
      <p:sp>
        <p:nvSpPr>
          <p:cNvPr id="33817" name="Freeform 25"/>
          <p:cNvSpPr>
            <a:spLocks/>
          </p:cNvSpPr>
          <p:nvPr/>
        </p:nvSpPr>
        <p:spPr bwMode="auto">
          <a:xfrm rot="-214062">
            <a:off x="4457700" y="2400300"/>
            <a:ext cx="295275" cy="195263"/>
          </a:xfrm>
          <a:custGeom>
            <a:avLst/>
            <a:gdLst>
              <a:gd name="T0" fmla="*/ 0 w 186"/>
              <a:gd name="T1" fmla="*/ 2147483647 h 123"/>
              <a:gd name="T2" fmla="*/ 2147483647 w 186"/>
              <a:gd name="T3" fmla="*/ 2147483647 h 123"/>
              <a:gd name="T4" fmla="*/ 2147483647 w 186"/>
              <a:gd name="T5" fmla="*/ 2147483647 h 123"/>
              <a:gd name="T6" fmla="*/ 2147483647 w 186"/>
              <a:gd name="T7" fmla="*/ 2147483647 h 123"/>
              <a:gd name="T8" fmla="*/ 2147483647 w 186"/>
              <a:gd name="T9" fmla="*/ 2147483647 h 123"/>
              <a:gd name="T10" fmla="*/ 2147483647 w 186"/>
              <a:gd name="T11" fmla="*/ 2147483647 h 123"/>
              <a:gd name="T12" fmla="*/ 0 w 186"/>
              <a:gd name="T13" fmla="*/ 2147483647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6"/>
              <a:gd name="T22" fmla="*/ 0 h 123"/>
              <a:gd name="T23" fmla="*/ 186 w 186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6" h="123">
                <a:moveTo>
                  <a:pt x="0" y="46"/>
                </a:moveTo>
                <a:cubicBezTo>
                  <a:pt x="31" y="0"/>
                  <a:pt x="72" y="24"/>
                  <a:pt x="132" y="28"/>
                </a:cubicBezTo>
                <a:cubicBezTo>
                  <a:pt x="155" y="43"/>
                  <a:pt x="171" y="41"/>
                  <a:pt x="186" y="64"/>
                </a:cubicBezTo>
                <a:cubicBezTo>
                  <a:pt x="152" y="87"/>
                  <a:pt x="132" y="100"/>
                  <a:pt x="90" y="106"/>
                </a:cubicBezTo>
                <a:cubicBezTo>
                  <a:pt x="78" y="110"/>
                  <a:pt x="66" y="114"/>
                  <a:pt x="54" y="118"/>
                </a:cubicBezTo>
                <a:cubicBezTo>
                  <a:pt x="40" y="123"/>
                  <a:pt x="38" y="94"/>
                  <a:pt x="30" y="82"/>
                </a:cubicBezTo>
                <a:cubicBezTo>
                  <a:pt x="21" y="69"/>
                  <a:pt x="9" y="59"/>
                  <a:pt x="0" y="46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8" name="Freeform 26"/>
          <p:cNvSpPr>
            <a:spLocks/>
          </p:cNvSpPr>
          <p:nvPr/>
        </p:nvSpPr>
        <p:spPr bwMode="auto">
          <a:xfrm>
            <a:off x="4419600" y="2362200"/>
            <a:ext cx="228600" cy="419100"/>
          </a:xfrm>
          <a:custGeom>
            <a:avLst/>
            <a:gdLst>
              <a:gd name="T0" fmla="*/ 2147483647 w 177"/>
              <a:gd name="T1" fmla="*/ 2147483647 h 212"/>
              <a:gd name="T2" fmla="*/ 2147483647 w 177"/>
              <a:gd name="T3" fmla="*/ 2147483647 h 212"/>
              <a:gd name="T4" fmla="*/ 2147483647 w 177"/>
              <a:gd name="T5" fmla="*/ 2147483647 h 212"/>
              <a:gd name="T6" fmla="*/ 2147483647 w 177"/>
              <a:gd name="T7" fmla="*/ 2147483647 h 212"/>
              <a:gd name="T8" fmla="*/ 2147483647 w 177"/>
              <a:gd name="T9" fmla="*/ 2147483647 h 212"/>
              <a:gd name="T10" fmla="*/ 2147483647 w 177"/>
              <a:gd name="T11" fmla="*/ 2147483647 h 212"/>
              <a:gd name="T12" fmla="*/ 2147483647 w 177"/>
              <a:gd name="T13" fmla="*/ 2147483647 h 212"/>
              <a:gd name="T14" fmla="*/ 2147483647 w 177"/>
              <a:gd name="T15" fmla="*/ 2147483647 h 212"/>
              <a:gd name="T16" fmla="*/ 2147483647 w 177"/>
              <a:gd name="T17" fmla="*/ 2147483647 h 212"/>
              <a:gd name="T18" fmla="*/ 2147483647 w 177"/>
              <a:gd name="T19" fmla="*/ 0 h 212"/>
              <a:gd name="T20" fmla="*/ 2147483647 w 177"/>
              <a:gd name="T21" fmla="*/ 2147483647 h 212"/>
              <a:gd name="T22" fmla="*/ 2147483647 w 177"/>
              <a:gd name="T23" fmla="*/ 2147483647 h 21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77"/>
              <a:gd name="T37" fmla="*/ 0 h 212"/>
              <a:gd name="T38" fmla="*/ 177 w 177"/>
              <a:gd name="T39" fmla="*/ 212 h 21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77" h="212">
                <a:moveTo>
                  <a:pt x="12" y="60"/>
                </a:moveTo>
                <a:cubicBezTo>
                  <a:pt x="21" y="94"/>
                  <a:pt x="32" y="84"/>
                  <a:pt x="42" y="114"/>
                </a:cubicBezTo>
                <a:cubicBezTo>
                  <a:pt x="45" y="138"/>
                  <a:pt x="36" y="212"/>
                  <a:pt x="66" y="168"/>
                </a:cubicBezTo>
                <a:cubicBezTo>
                  <a:pt x="72" y="143"/>
                  <a:pt x="84" y="127"/>
                  <a:pt x="90" y="102"/>
                </a:cubicBezTo>
                <a:cubicBezTo>
                  <a:pt x="92" y="110"/>
                  <a:pt x="94" y="118"/>
                  <a:pt x="96" y="126"/>
                </a:cubicBezTo>
                <a:cubicBezTo>
                  <a:pt x="100" y="138"/>
                  <a:pt x="108" y="162"/>
                  <a:pt x="108" y="162"/>
                </a:cubicBezTo>
                <a:cubicBezTo>
                  <a:pt x="116" y="84"/>
                  <a:pt x="105" y="114"/>
                  <a:pt x="150" y="84"/>
                </a:cubicBezTo>
                <a:cubicBezTo>
                  <a:pt x="158" y="53"/>
                  <a:pt x="177" y="31"/>
                  <a:pt x="138" y="18"/>
                </a:cubicBezTo>
                <a:cubicBezTo>
                  <a:pt x="83" y="36"/>
                  <a:pt x="116" y="38"/>
                  <a:pt x="90" y="12"/>
                </a:cubicBezTo>
                <a:cubicBezTo>
                  <a:pt x="85" y="7"/>
                  <a:pt x="78" y="4"/>
                  <a:pt x="72" y="0"/>
                </a:cubicBezTo>
                <a:cubicBezTo>
                  <a:pt x="44" y="28"/>
                  <a:pt x="54" y="34"/>
                  <a:pt x="12" y="42"/>
                </a:cubicBezTo>
                <a:cubicBezTo>
                  <a:pt x="5" y="62"/>
                  <a:pt x="0" y="60"/>
                  <a:pt x="12" y="6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4800600" y="2819400"/>
            <a:ext cx="152400" cy="762000"/>
            <a:chOff x="1432" y="1824"/>
            <a:chExt cx="264" cy="1536"/>
          </a:xfrm>
        </p:grpSpPr>
        <p:sp>
          <p:nvSpPr>
            <p:cNvPr id="33820" name="AutoShape 28"/>
            <p:cNvSpPr>
              <a:spLocks noChangeArrowheads="1"/>
            </p:cNvSpPr>
            <p:nvPr/>
          </p:nvSpPr>
          <p:spPr bwMode="auto">
            <a:xfrm rot="10800000">
              <a:off x="1487" y="2832"/>
              <a:ext cx="146" cy="528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21" name="Rectangle 29"/>
            <p:cNvSpPr>
              <a:spLocks noChangeArrowheads="1"/>
            </p:cNvSpPr>
            <p:nvPr/>
          </p:nvSpPr>
          <p:spPr bwMode="auto">
            <a:xfrm>
              <a:off x="1487" y="1920"/>
              <a:ext cx="146" cy="912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29" name="Oval 30"/>
            <p:cNvSpPr>
              <a:spLocks noChangeArrowheads="1"/>
            </p:cNvSpPr>
            <p:nvPr/>
          </p:nvSpPr>
          <p:spPr bwMode="auto">
            <a:xfrm>
              <a:off x="1432" y="1824"/>
              <a:ext cx="264" cy="13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33823" name="Freeform 31"/>
          <p:cNvSpPr>
            <a:spLocks/>
          </p:cNvSpPr>
          <p:nvPr/>
        </p:nvSpPr>
        <p:spPr bwMode="auto">
          <a:xfrm rot="-214062">
            <a:off x="4876800" y="2819400"/>
            <a:ext cx="228600" cy="196850"/>
          </a:xfrm>
          <a:custGeom>
            <a:avLst/>
            <a:gdLst>
              <a:gd name="T0" fmla="*/ 0 w 186"/>
              <a:gd name="T1" fmla="*/ 2147483647 h 123"/>
              <a:gd name="T2" fmla="*/ 2147483647 w 186"/>
              <a:gd name="T3" fmla="*/ 2147483647 h 123"/>
              <a:gd name="T4" fmla="*/ 2147483647 w 186"/>
              <a:gd name="T5" fmla="*/ 2147483647 h 123"/>
              <a:gd name="T6" fmla="*/ 2147483647 w 186"/>
              <a:gd name="T7" fmla="*/ 2147483647 h 123"/>
              <a:gd name="T8" fmla="*/ 2147483647 w 186"/>
              <a:gd name="T9" fmla="*/ 2147483647 h 123"/>
              <a:gd name="T10" fmla="*/ 2147483647 w 186"/>
              <a:gd name="T11" fmla="*/ 2147483647 h 123"/>
              <a:gd name="T12" fmla="*/ 0 w 186"/>
              <a:gd name="T13" fmla="*/ 2147483647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6"/>
              <a:gd name="T22" fmla="*/ 0 h 123"/>
              <a:gd name="T23" fmla="*/ 186 w 186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6" h="123">
                <a:moveTo>
                  <a:pt x="0" y="46"/>
                </a:moveTo>
                <a:cubicBezTo>
                  <a:pt x="31" y="0"/>
                  <a:pt x="72" y="24"/>
                  <a:pt x="132" y="28"/>
                </a:cubicBezTo>
                <a:cubicBezTo>
                  <a:pt x="155" y="43"/>
                  <a:pt x="171" y="41"/>
                  <a:pt x="186" y="64"/>
                </a:cubicBezTo>
                <a:cubicBezTo>
                  <a:pt x="152" y="87"/>
                  <a:pt x="132" y="100"/>
                  <a:pt x="90" y="106"/>
                </a:cubicBezTo>
                <a:cubicBezTo>
                  <a:pt x="78" y="110"/>
                  <a:pt x="66" y="114"/>
                  <a:pt x="54" y="118"/>
                </a:cubicBezTo>
                <a:cubicBezTo>
                  <a:pt x="40" y="123"/>
                  <a:pt x="38" y="94"/>
                  <a:pt x="30" y="82"/>
                </a:cubicBezTo>
                <a:cubicBezTo>
                  <a:pt x="21" y="69"/>
                  <a:pt x="9" y="59"/>
                  <a:pt x="0" y="46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4" name="AutoShape 32"/>
          <p:cNvSpPr>
            <a:spLocks noChangeArrowheads="1"/>
          </p:cNvSpPr>
          <p:nvPr/>
        </p:nvSpPr>
        <p:spPr bwMode="auto">
          <a:xfrm rot="6285597" flipH="1">
            <a:off x="4576763" y="2052637"/>
            <a:ext cx="76200" cy="2524125"/>
          </a:xfrm>
          <a:prstGeom prst="can">
            <a:avLst>
              <a:gd name="adj" fmla="val 73458"/>
            </a:avLst>
          </a:prstGeom>
          <a:gradFill rotWithShape="1">
            <a:gsLst>
              <a:gs pos="0">
                <a:schemeClr val="tx1">
                  <a:alpha val="17000"/>
                </a:schemeClr>
              </a:gs>
              <a:gs pos="50000">
                <a:schemeClr val="bg1">
                  <a:alpha val="81000"/>
                </a:schemeClr>
              </a:gs>
              <a:gs pos="100000">
                <a:schemeClr val="tx1">
                  <a:alpha val="17000"/>
                </a:scheme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4419600" y="3276600"/>
            <a:ext cx="152400" cy="762000"/>
            <a:chOff x="1432" y="1824"/>
            <a:chExt cx="264" cy="1536"/>
          </a:xfrm>
        </p:grpSpPr>
        <p:sp>
          <p:nvSpPr>
            <p:cNvPr id="33826" name="AutoShape 34"/>
            <p:cNvSpPr>
              <a:spLocks noChangeArrowheads="1"/>
            </p:cNvSpPr>
            <p:nvPr/>
          </p:nvSpPr>
          <p:spPr bwMode="auto">
            <a:xfrm rot="10800000">
              <a:off x="1487" y="2832"/>
              <a:ext cx="146" cy="528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27" name="Rectangle 35"/>
            <p:cNvSpPr>
              <a:spLocks noChangeArrowheads="1"/>
            </p:cNvSpPr>
            <p:nvPr/>
          </p:nvSpPr>
          <p:spPr bwMode="auto">
            <a:xfrm>
              <a:off x="1487" y="1920"/>
              <a:ext cx="146" cy="912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26" name="Oval 36"/>
            <p:cNvSpPr>
              <a:spLocks noChangeArrowheads="1"/>
            </p:cNvSpPr>
            <p:nvPr/>
          </p:nvSpPr>
          <p:spPr bwMode="auto">
            <a:xfrm>
              <a:off x="1432" y="1824"/>
              <a:ext cx="264" cy="13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33829" name="Freeform 37"/>
          <p:cNvSpPr>
            <a:spLocks/>
          </p:cNvSpPr>
          <p:nvPr/>
        </p:nvSpPr>
        <p:spPr bwMode="auto">
          <a:xfrm rot="-214062">
            <a:off x="4368800" y="3175000"/>
            <a:ext cx="295275" cy="195263"/>
          </a:xfrm>
          <a:custGeom>
            <a:avLst/>
            <a:gdLst>
              <a:gd name="T0" fmla="*/ 0 w 186"/>
              <a:gd name="T1" fmla="*/ 2147483647 h 123"/>
              <a:gd name="T2" fmla="*/ 2147483647 w 186"/>
              <a:gd name="T3" fmla="*/ 2147483647 h 123"/>
              <a:gd name="T4" fmla="*/ 2147483647 w 186"/>
              <a:gd name="T5" fmla="*/ 2147483647 h 123"/>
              <a:gd name="T6" fmla="*/ 2147483647 w 186"/>
              <a:gd name="T7" fmla="*/ 2147483647 h 123"/>
              <a:gd name="T8" fmla="*/ 2147483647 w 186"/>
              <a:gd name="T9" fmla="*/ 2147483647 h 123"/>
              <a:gd name="T10" fmla="*/ 2147483647 w 186"/>
              <a:gd name="T11" fmla="*/ 2147483647 h 123"/>
              <a:gd name="T12" fmla="*/ 0 w 186"/>
              <a:gd name="T13" fmla="*/ 2147483647 h 1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6"/>
              <a:gd name="T22" fmla="*/ 0 h 123"/>
              <a:gd name="T23" fmla="*/ 186 w 186"/>
              <a:gd name="T24" fmla="*/ 123 h 1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6" h="123">
                <a:moveTo>
                  <a:pt x="0" y="46"/>
                </a:moveTo>
                <a:cubicBezTo>
                  <a:pt x="31" y="0"/>
                  <a:pt x="72" y="24"/>
                  <a:pt x="132" y="28"/>
                </a:cubicBezTo>
                <a:cubicBezTo>
                  <a:pt x="155" y="43"/>
                  <a:pt x="171" y="41"/>
                  <a:pt x="186" y="64"/>
                </a:cubicBezTo>
                <a:cubicBezTo>
                  <a:pt x="152" y="87"/>
                  <a:pt x="132" y="100"/>
                  <a:pt x="90" y="106"/>
                </a:cubicBezTo>
                <a:cubicBezTo>
                  <a:pt x="78" y="110"/>
                  <a:pt x="66" y="114"/>
                  <a:pt x="54" y="118"/>
                </a:cubicBezTo>
                <a:cubicBezTo>
                  <a:pt x="40" y="123"/>
                  <a:pt x="38" y="94"/>
                  <a:pt x="30" y="82"/>
                </a:cubicBezTo>
                <a:cubicBezTo>
                  <a:pt x="21" y="69"/>
                  <a:pt x="9" y="59"/>
                  <a:pt x="0" y="46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0" name="Oval 38"/>
          <p:cNvSpPr>
            <a:spLocks noChangeArrowheads="1"/>
          </p:cNvSpPr>
          <p:nvPr/>
        </p:nvSpPr>
        <p:spPr bwMode="auto">
          <a:xfrm>
            <a:off x="2133600" y="5486400"/>
            <a:ext cx="685800" cy="381000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outerShdw dist="40161" dir="1106097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33831" name="Freeform 39"/>
          <p:cNvSpPr>
            <a:spLocks/>
          </p:cNvSpPr>
          <p:nvPr/>
        </p:nvSpPr>
        <p:spPr bwMode="auto">
          <a:xfrm>
            <a:off x="4724400" y="2743200"/>
            <a:ext cx="304800" cy="419100"/>
          </a:xfrm>
          <a:custGeom>
            <a:avLst/>
            <a:gdLst>
              <a:gd name="T0" fmla="*/ 2147483647 w 177"/>
              <a:gd name="T1" fmla="*/ 2147483647 h 212"/>
              <a:gd name="T2" fmla="*/ 2147483647 w 177"/>
              <a:gd name="T3" fmla="*/ 2147483647 h 212"/>
              <a:gd name="T4" fmla="*/ 2147483647 w 177"/>
              <a:gd name="T5" fmla="*/ 2147483647 h 212"/>
              <a:gd name="T6" fmla="*/ 2147483647 w 177"/>
              <a:gd name="T7" fmla="*/ 2147483647 h 212"/>
              <a:gd name="T8" fmla="*/ 2147483647 w 177"/>
              <a:gd name="T9" fmla="*/ 2147483647 h 212"/>
              <a:gd name="T10" fmla="*/ 2147483647 w 177"/>
              <a:gd name="T11" fmla="*/ 2147483647 h 212"/>
              <a:gd name="T12" fmla="*/ 2147483647 w 177"/>
              <a:gd name="T13" fmla="*/ 2147483647 h 212"/>
              <a:gd name="T14" fmla="*/ 2147483647 w 177"/>
              <a:gd name="T15" fmla="*/ 2147483647 h 212"/>
              <a:gd name="T16" fmla="*/ 2147483647 w 177"/>
              <a:gd name="T17" fmla="*/ 2147483647 h 212"/>
              <a:gd name="T18" fmla="*/ 2147483647 w 177"/>
              <a:gd name="T19" fmla="*/ 0 h 212"/>
              <a:gd name="T20" fmla="*/ 2147483647 w 177"/>
              <a:gd name="T21" fmla="*/ 2147483647 h 212"/>
              <a:gd name="T22" fmla="*/ 2147483647 w 177"/>
              <a:gd name="T23" fmla="*/ 2147483647 h 21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77"/>
              <a:gd name="T37" fmla="*/ 0 h 212"/>
              <a:gd name="T38" fmla="*/ 177 w 177"/>
              <a:gd name="T39" fmla="*/ 212 h 21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77" h="212">
                <a:moveTo>
                  <a:pt x="12" y="60"/>
                </a:moveTo>
                <a:cubicBezTo>
                  <a:pt x="21" y="94"/>
                  <a:pt x="32" y="84"/>
                  <a:pt x="42" y="114"/>
                </a:cubicBezTo>
                <a:cubicBezTo>
                  <a:pt x="45" y="138"/>
                  <a:pt x="36" y="212"/>
                  <a:pt x="66" y="168"/>
                </a:cubicBezTo>
                <a:cubicBezTo>
                  <a:pt x="72" y="143"/>
                  <a:pt x="84" y="127"/>
                  <a:pt x="90" y="102"/>
                </a:cubicBezTo>
                <a:cubicBezTo>
                  <a:pt x="92" y="110"/>
                  <a:pt x="94" y="118"/>
                  <a:pt x="96" y="126"/>
                </a:cubicBezTo>
                <a:cubicBezTo>
                  <a:pt x="100" y="138"/>
                  <a:pt x="108" y="162"/>
                  <a:pt x="108" y="162"/>
                </a:cubicBezTo>
                <a:cubicBezTo>
                  <a:pt x="116" y="84"/>
                  <a:pt x="105" y="114"/>
                  <a:pt x="150" y="84"/>
                </a:cubicBezTo>
                <a:cubicBezTo>
                  <a:pt x="158" y="53"/>
                  <a:pt x="177" y="31"/>
                  <a:pt x="138" y="18"/>
                </a:cubicBezTo>
                <a:cubicBezTo>
                  <a:pt x="83" y="36"/>
                  <a:pt x="116" y="38"/>
                  <a:pt x="90" y="12"/>
                </a:cubicBezTo>
                <a:cubicBezTo>
                  <a:pt x="85" y="7"/>
                  <a:pt x="78" y="4"/>
                  <a:pt x="72" y="0"/>
                </a:cubicBezTo>
                <a:cubicBezTo>
                  <a:pt x="44" y="28"/>
                  <a:pt x="54" y="34"/>
                  <a:pt x="12" y="42"/>
                </a:cubicBezTo>
                <a:cubicBezTo>
                  <a:pt x="5" y="62"/>
                  <a:pt x="0" y="60"/>
                  <a:pt x="12" y="6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32" name="Freeform 40"/>
          <p:cNvSpPr>
            <a:spLocks/>
          </p:cNvSpPr>
          <p:nvPr/>
        </p:nvSpPr>
        <p:spPr bwMode="auto">
          <a:xfrm>
            <a:off x="4419600" y="3200400"/>
            <a:ext cx="280988" cy="419100"/>
          </a:xfrm>
          <a:custGeom>
            <a:avLst/>
            <a:gdLst>
              <a:gd name="T0" fmla="*/ 2147483647 w 177"/>
              <a:gd name="T1" fmla="*/ 2147483647 h 212"/>
              <a:gd name="T2" fmla="*/ 2147483647 w 177"/>
              <a:gd name="T3" fmla="*/ 2147483647 h 212"/>
              <a:gd name="T4" fmla="*/ 2147483647 w 177"/>
              <a:gd name="T5" fmla="*/ 2147483647 h 212"/>
              <a:gd name="T6" fmla="*/ 2147483647 w 177"/>
              <a:gd name="T7" fmla="*/ 2147483647 h 212"/>
              <a:gd name="T8" fmla="*/ 2147483647 w 177"/>
              <a:gd name="T9" fmla="*/ 2147483647 h 212"/>
              <a:gd name="T10" fmla="*/ 2147483647 w 177"/>
              <a:gd name="T11" fmla="*/ 2147483647 h 212"/>
              <a:gd name="T12" fmla="*/ 2147483647 w 177"/>
              <a:gd name="T13" fmla="*/ 2147483647 h 212"/>
              <a:gd name="T14" fmla="*/ 2147483647 w 177"/>
              <a:gd name="T15" fmla="*/ 2147483647 h 212"/>
              <a:gd name="T16" fmla="*/ 2147483647 w 177"/>
              <a:gd name="T17" fmla="*/ 2147483647 h 212"/>
              <a:gd name="T18" fmla="*/ 2147483647 w 177"/>
              <a:gd name="T19" fmla="*/ 0 h 212"/>
              <a:gd name="T20" fmla="*/ 2147483647 w 177"/>
              <a:gd name="T21" fmla="*/ 2147483647 h 212"/>
              <a:gd name="T22" fmla="*/ 2147483647 w 177"/>
              <a:gd name="T23" fmla="*/ 2147483647 h 21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77"/>
              <a:gd name="T37" fmla="*/ 0 h 212"/>
              <a:gd name="T38" fmla="*/ 177 w 177"/>
              <a:gd name="T39" fmla="*/ 212 h 21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77" h="212">
                <a:moveTo>
                  <a:pt x="12" y="60"/>
                </a:moveTo>
                <a:cubicBezTo>
                  <a:pt x="21" y="94"/>
                  <a:pt x="32" y="84"/>
                  <a:pt x="42" y="114"/>
                </a:cubicBezTo>
                <a:cubicBezTo>
                  <a:pt x="45" y="138"/>
                  <a:pt x="36" y="212"/>
                  <a:pt x="66" y="168"/>
                </a:cubicBezTo>
                <a:cubicBezTo>
                  <a:pt x="72" y="143"/>
                  <a:pt x="84" y="127"/>
                  <a:pt x="90" y="102"/>
                </a:cubicBezTo>
                <a:cubicBezTo>
                  <a:pt x="92" y="110"/>
                  <a:pt x="94" y="118"/>
                  <a:pt x="96" y="126"/>
                </a:cubicBezTo>
                <a:cubicBezTo>
                  <a:pt x="100" y="138"/>
                  <a:pt x="108" y="162"/>
                  <a:pt x="108" y="162"/>
                </a:cubicBezTo>
                <a:cubicBezTo>
                  <a:pt x="116" y="84"/>
                  <a:pt x="105" y="114"/>
                  <a:pt x="150" y="84"/>
                </a:cubicBezTo>
                <a:cubicBezTo>
                  <a:pt x="158" y="53"/>
                  <a:pt x="177" y="31"/>
                  <a:pt x="138" y="18"/>
                </a:cubicBezTo>
                <a:cubicBezTo>
                  <a:pt x="83" y="36"/>
                  <a:pt x="116" y="38"/>
                  <a:pt x="90" y="12"/>
                </a:cubicBezTo>
                <a:cubicBezTo>
                  <a:pt x="85" y="7"/>
                  <a:pt x="78" y="4"/>
                  <a:pt x="72" y="0"/>
                </a:cubicBezTo>
                <a:cubicBezTo>
                  <a:pt x="44" y="28"/>
                  <a:pt x="54" y="34"/>
                  <a:pt x="12" y="42"/>
                </a:cubicBezTo>
                <a:cubicBezTo>
                  <a:pt x="5" y="62"/>
                  <a:pt x="0" y="60"/>
                  <a:pt x="12" y="6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Text Box 41"/>
          <p:cNvSpPr txBox="1">
            <a:spLocks noChangeArrowheads="1"/>
          </p:cNvSpPr>
          <p:nvPr/>
        </p:nvSpPr>
        <p:spPr bwMode="auto">
          <a:xfrm>
            <a:off x="4267200" y="60960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/>
              <a:t>Hình 22.2</a:t>
            </a:r>
          </a:p>
        </p:txBody>
      </p:sp>
      <p:pic>
        <p:nvPicPr>
          <p:cNvPr id="16409" name="Picture 42" descr="den conCutou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650" y="3905250"/>
            <a:ext cx="1074738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10" name="Line 43"/>
          <p:cNvSpPr>
            <a:spLocks noChangeShapeType="1"/>
          </p:cNvSpPr>
          <p:nvPr/>
        </p:nvSpPr>
        <p:spPr bwMode="auto">
          <a:xfrm flipH="1">
            <a:off x="5715000" y="3352800"/>
            <a:ext cx="457200" cy="22860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44"/>
          <p:cNvSpPr>
            <a:spLocks noChangeShapeType="1"/>
          </p:cNvSpPr>
          <p:nvPr/>
        </p:nvSpPr>
        <p:spPr bwMode="auto">
          <a:xfrm flipH="1">
            <a:off x="5791200" y="2514600"/>
            <a:ext cx="533400" cy="30480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Line 45"/>
          <p:cNvSpPr>
            <a:spLocks noChangeShapeType="1"/>
          </p:cNvSpPr>
          <p:nvPr/>
        </p:nvSpPr>
        <p:spPr bwMode="auto">
          <a:xfrm flipH="1">
            <a:off x="5334000" y="1905000"/>
            <a:ext cx="228600" cy="38100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5105400" y="3886200"/>
            <a:ext cx="2133600" cy="508000"/>
            <a:chOff x="3216" y="2448"/>
            <a:chExt cx="1344" cy="320"/>
          </a:xfrm>
        </p:grpSpPr>
        <p:sp>
          <p:nvSpPr>
            <p:cNvPr id="16422" name="Text Box 47"/>
            <p:cNvSpPr txBox="1">
              <a:spLocks noChangeArrowheads="1"/>
            </p:cNvSpPr>
            <p:nvPr/>
          </p:nvSpPr>
          <p:spPr bwMode="auto">
            <a:xfrm>
              <a:off x="3792" y="2448"/>
              <a:ext cx="768" cy="320"/>
            </a:xfrm>
            <a:prstGeom prst="rect">
              <a:avLst/>
            </a:prstGeom>
            <a:solidFill>
              <a:srgbClr val="CCFFFF">
                <a:alpha val="49019"/>
              </a:srgbClr>
            </a:solidFill>
            <a:ln w="508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en-US" sz="2400" b="1"/>
                <a:t>Đồng</a:t>
              </a:r>
            </a:p>
          </p:txBody>
        </p:sp>
        <p:sp>
          <p:nvSpPr>
            <p:cNvPr id="16423" name="Line 48"/>
            <p:cNvSpPr>
              <a:spLocks noChangeShapeType="1"/>
            </p:cNvSpPr>
            <p:nvPr/>
          </p:nvSpPr>
          <p:spPr bwMode="auto">
            <a:xfrm flipH="1">
              <a:off x="3216" y="2640"/>
              <a:ext cx="576" cy="96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49"/>
          <p:cNvGrpSpPr>
            <a:grpSpLocks/>
          </p:cNvGrpSpPr>
          <p:nvPr/>
        </p:nvGrpSpPr>
        <p:grpSpPr bwMode="auto">
          <a:xfrm>
            <a:off x="5410200" y="4572000"/>
            <a:ext cx="2286000" cy="508000"/>
            <a:chOff x="3216" y="2880"/>
            <a:chExt cx="1440" cy="320"/>
          </a:xfrm>
        </p:grpSpPr>
        <p:sp>
          <p:nvSpPr>
            <p:cNvPr id="16420" name="Text Box 50"/>
            <p:cNvSpPr txBox="1">
              <a:spLocks noChangeArrowheads="1"/>
            </p:cNvSpPr>
            <p:nvPr/>
          </p:nvSpPr>
          <p:spPr bwMode="auto">
            <a:xfrm>
              <a:off x="3888" y="2880"/>
              <a:ext cx="768" cy="320"/>
            </a:xfrm>
            <a:prstGeom prst="rect">
              <a:avLst/>
            </a:prstGeom>
            <a:solidFill>
              <a:srgbClr val="CCFFCC">
                <a:alpha val="49019"/>
              </a:srgbClr>
            </a:solidFill>
            <a:ln w="508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en-US" sz="2400" b="1"/>
                <a:t>Nhôm</a:t>
              </a:r>
            </a:p>
          </p:txBody>
        </p:sp>
        <p:sp>
          <p:nvSpPr>
            <p:cNvPr id="16421" name="Line 51"/>
            <p:cNvSpPr>
              <a:spLocks noChangeShapeType="1"/>
            </p:cNvSpPr>
            <p:nvPr/>
          </p:nvSpPr>
          <p:spPr bwMode="auto">
            <a:xfrm flipH="1">
              <a:off x="3216" y="3072"/>
              <a:ext cx="672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52"/>
          <p:cNvGrpSpPr>
            <a:grpSpLocks/>
          </p:cNvGrpSpPr>
          <p:nvPr/>
        </p:nvGrpSpPr>
        <p:grpSpPr bwMode="auto">
          <a:xfrm>
            <a:off x="5029200" y="5257800"/>
            <a:ext cx="2590800" cy="508000"/>
            <a:chOff x="3072" y="3360"/>
            <a:chExt cx="1632" cy="320"/>
          </a:xfrm>
        </p:grpSpPr>
        <p:sp>
          <p:nvSpPr>
            <p:cNvPr id="16418" name="Text Box 53"/>
            <p:cNvSpPr txBox="1">
              <a:spLocks noChangeArrowheads="1"/>
            </p:cNvSpPr>
            <p:nvPr/>
          </p:nvSpPr>
          <p:spPr bwMode="auto">
            <a:xfrm>
              <a:off x="3648" y="3360"/>
              <a:ext cx="1056" cy="320"/>
            </a:xfrm>
            <a:prstGeom prst="rect">
              <a:avLst/>
            </a:prstGeom>
            <a:solidFill>
              <a:srgbClr val="CCFFCC">
                <a:alpha val="49019"/>
              </a:srgbClr>
            </a:solidFill>
            <a:ln w="508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en-US" sz="2400" b="1"/>
                <a:t>Thuỷ tinh</a:t>
              </a:r>
            </a:p>
          </p:txBody>
        </p:sp>
        <p:sp>
          <p:nvSpPr>
            <p:cNvPr id="16419" name="Line 54"/>
            <p:cNvSpPr>
              <a:spLocks noChangeShapeType="1"/>
            </p:cNvSpPr>
            <p:nvPr/>
          </p:nvSpPr>
          <p:spPr bwMode="auto">
            <a:xfrm flipH="1">
              <a:off x="3072" y="3552"/>
              <a:ext cx="576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16" name="Rectangle 60"/>
          <p:cNvSpPr>
            <a:spLocks noChangeArrowheads="1"/>
          </p:cNvSpPr>
          <p:nvPr/>
        </p:nvSpPr>
        <p:spPr bwMode="auto">
          <a:xfrm>
            <a:off x="2209800" y="5105400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Play</a:t>
            </a:r>
          </a:p>
        </p:txBody>
      </p:sp>
      <p:sp>
        <p:nvSpPr>
          <p:cNvPr id="61" name="AutoShape 8"/>
          <p:cNvSpPr>
            <a:spLocks noChangeArrowheads="1"/>
          </p:cNvSpPr>
          <p:nvPr/>
        </p:nvSpPr>
        <p:spPr bwMode="auto">
          <a:xfrm>
            <a:off x="2590800" y="0"/>
            <a:ext cx="4648200" cy="6096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hlink"/>
              </a:gs>
              <a:gs pos="100000">
                <a:schemeClr val="accent1"/>
              </a:gs>
            </a:gsLst>
            <a:lin ang="5400000" scaled="1"/>
          </a:gradFill>
          <a:ln w="57150" cmpd="thinThick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22: DẪN NHIỆT</a:t>
            </a:r>
          </a:p>
        </p:txBody>
      </p:sp>
    </p:spTree>
    <p:extLst>
      <p:ext uri="{BB962C8B-B14F-4D97-AF65-F5344CB8AC3E}">
        <p14:creationId xmlns:p14="http://schemas.microsoft.com/office/powerpoint/2010/main" val="415199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38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0 0.2333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667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33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33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3" presetID="10" presetClass="exit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338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3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3.33333E-6 0.2444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222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33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33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338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4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2" presetID="10" presetClass="exit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38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5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3.33333E-6 0.26667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333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33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33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38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6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30"/>
                  </p:tgtEl>
                </p:cond>
              </p:nextCondLst>
            </p:seq>
          </p:childTnLst>
        </p:cTn>
      </p:par>
    </p:tnLst>
    <p:bldLst>
      <p:bldP spid="16387" grpId="0" animBg="1"/>
      <p:bldP spid="33817" grpId="0" animBg="1"/>
      <p:bldP spid="33818" grpId="0" animBg="1"/>
      <p:bldP spid="33823" grpId="0" animBg="1"/>
      <p:bldP spid="33829" grpId="0" animBg="1"/>
      <p:bldP spid="33831" grpId="0" animBg="1"/>
      <p:bldP spid="338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157F939-2226-47DB-94A8-DDB93C700A7D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17411" name="Line 13"/>
          <p:cNvSpPr>
            <a:spLocks noChangeShapeType="1"/>
          </p:cNvSpPr>
          <p:nvPr/>
        </p:nvSpPr>
        <p:spPr bwMode="auto">
          <a:xfrm>
            <a:off x="4876800" y="1219200"/>
            <a:ext cx="0" cy="624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Text Box 18"/>
          <p:cNvSpPr txBox="1">
            <a:spLocks noChangeArrowheads="1"/>
          </p:cNvSpPr>
          <p:nvPr/>
        </p:nvSpPr>
        <p:spPr bwMode="auto">
          <a:xfrm>
            <a:off x="0" y="1477963"/>
            <a:ext cx="3657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</a:rPr>
              <a:t>2. Thí nghiệm 2 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0" y="1936750"/>
            <a:ext cx="4267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5138" indent="-4651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- </a:t>
            </a:r>
            <a:r>
              <a:rPr lang="en-US" sz="2800" u="sng">
                <a:solidFill>
                  <a:srgbClr val="0000FF"/>
                </a:solidFill>
                <a:latin typeface="Times New Roman" pitchFamily="18" charset="0"/>
              </a:rPr>
              <a:t>Mục tiêu:</a:t>
            </a:r>
            <a:r>
              <a:rPr lang="en-US" sz="2800">
                <a:latin typeface="Times New Roman" pitchFamily="18" charset="0"/>
              </a:rPr>
              <a:t> Tìm hiểu sự  dẫn nhiệt của chất lỏng.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0" y="2286000"/>
            <a:ext cx="42672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5138" indent="-4651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- </a:t>
            </a:r>
            <a:r>
              <a:rPr lang="en-US" sz="2800" u="sng">
                <a:solidFill>
                  <a:srgbClr val="0000FF"/>
                </a:solidFill>
                <a:latin typeface="Times New Roman" pitchFamily="18" charset="0"/>
              </a:rPr>
              <a:t>Dụng cụ:</a:t>
            </a:r>
            <a:r>
              <a:rPr lang="en-US" sz="2800">
                <a:latin typeface="Times New Roman" pitchFamily="18" charset="0"/>
              </a:rPr>
              <a:t>  Một ống nghiệm đựng nước, đáy có một cục sáp, đèn cồn .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4953000" y="1295400"/>
            <a:ext cx="4191000" cy="3048000"/>
            <a:chOff x="3312" y="240"/>
            <a:chExt cx="2064" cy="1850"/>
          </a:xfrm>
        </p:grpSpPr>
        <p:pic>
          <p:nvPicPr>
            <p:cNvPr id="17420" name="Picture 23" descr="H 2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240"/>
              <a:ext cx="2064" cy="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21" name="Picture 14" descr="fale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9" y="972"/>
              <a:ext cx="171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2" name="AutoShape 25" descr="Green marble"/>
            <p:cNvSpPr>
              <a:spLocks noChangeArrowheads="1"/>
            </p:cNvSpPr>
            <p:nvPr/>
          </p:nvSpPr>
          <p:spPr bwMode="auto">
            <a:xfrm>
              <a:off x="3840" y="966"/>
              <a:ext cx="54" cy="192"/>
            </a:xfrm>
            <a:prstGeom prst="flowChartTerminator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kumimoji="1" lang="vi-VN" sz="2400">
                <a:latin typeface="Times New Roman" pitchFamily="18" charset="0"/>
              </a:endParaRPr>
            </a:p>
          </p:txBody>
        </p:sp>
        <p:sp>
          <p:nvSpPr>
            <p:cNvPr id="17423" name="AutoShape 26" descr="Green marble"/>
            <p:cNvSpPr>
              <a:spLocks noChangeArrowheads="1"/>
            </p:cNvSpPr>
            <p:nvPr/>
          </p:nvSpPr>
          <p:spPr bwMode="auto">
            <a:xfrm>
              <a:off x="3984" y="1008"/>
              <a:ext cx="54" cy="192"/>
            </a:xfrm>
            <a:prstGeom prst="flowChartTerminator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kumimoji="1" lang="vi-VN" sz="2400">
                <a:latin typeface="Times New Roman" pitchFamily="18" charset="0"/>
              </a:endParaRPr>
            </a:p>
          </p:txBody>
        </p:sp>
        <p:sp>
          <p:nvSpPr>
            <p:cNvPr id="17424" name="AutoShape 27" descr="Green marble"/>
            <p:cNvSpPr>
              <a:spLocks noChangeArrowheads="1"/>
            </p:cNvSpPr>
            <p:nvPr/>
          </p:nvSpPr>
          <p:spPr bwMode="auto">
            <a:xfrm rot="5400000">
              <a:off x="3960" y="972"/>
              <a:ext cx="48" cy="48"/>
            </a:xfrm>
            <a:prstGeom prst="flowChartTerminator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kumimoji="1" lang="vi-VN" sz="2400">
                <a:latin typeface="Times New Roman" pitchFamily="18" charset="0"/>
              </a:endParaRPr>
            </a:p>
          </p:txBody>
        </p:sp>
        <p:sp>
          <p:nvSpPr>
            <p:cNvPr id="17425" name="AutoShape 28" descr="Green marble"/>
            <p:cNvSpPr>
              <a:spLocks noChangeArrowheads="1"/>
            </p:cNvSpPr>
            <p:nvPr/>
          </p:nvSpPr>
          <p:spPr bwMode="auto">
            <a:xfrm rot="5400000">
              <a:off x="3852" y="960"/>
              <a:ext cx="48" cy="48"/>
            </a:xfrm>
            <a:prstGeom prst="flowChartTerminator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kumimoji="1" lang="vi-VN" sz="2400">
                <a:latin typeface="Times New Roman" pitchFamily="18" charset="0"/>
              </a:endParaRPr>
            </a:p>
          </p:txBody>
        </p:sp>
        <p:sp>
          <p:nvSpPr>
            <p:cNvPr id="17426" name="AutoShape 29" descr="Green marble"/>
            <p:cNvSpPr>
              <a:spLocks noChangeArrowheads="1"/>
            </p:cNvSpPr>
            <p:nvPr/>
          </p:nvSpPr>
          <p:spPr bwMode="auto">
            <a:xfrm rot="5400000">
              <a:off x="3972" y="1008"/>
              <a:ext cx="48" cy="48"/>
            </a:xfrm>
            <a:prstGeom prst="flowChartTerminator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kumimoji="1" lang="vi-VN" sz="2400">
                <a:latin typeface="Times New Roman" pitchFamily="18" charset="0"/>
              </a:endParaRPr>
            </a:p>
          </p:txBody>
        </p:sp>
        <p:sp>
          <p:nvSpPr>
            <p:cNvPr id="17427" name="AutoShape 30" descr="Green marble"/>
            <p:cNvSpPr>
              <a:spLocks noChangeArrowheads="1"/>
            </p:cNvSpPr>
            <p:nvPr/>
          </p:nvSpPr>
          <p:spPr bwMode="auto">
            <a:xfrm rot="5400000">
              <a:off x="3840" y="1152"/>
              <a:ext cx="48" cy="48"/>
            </a:xfrm>
            <a:prstGeom prst="flowChartTerminator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endParaRPr kumimoji="1" lang="vi-VN" sz="2400">
                <a:latin typeface="Times New Roman" pitchFamily="18" charset="0"/>
              </a:endParaRPr>
            </a:p>
          </p:txBody>
        </p:sp>
      </p:grpSp>
      <p:sp>
        <p:nvSpPr>
          <p:cNvPr id="17416" name="Text Box 34"/>
          <p:cNvSpPr txBox="1">
            <a:spLocks noChangeArrowheads="1"/>
          </p:cNvSpPr>
          <p:nvPr/>
        </p:nvSpPr>
        <p:spPr bwMode="auto">
          <a:xfrm>
            <a:off x="0" y="685800"/>
            <a:ext cx="5410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5138" indent="-4651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</a:rPr>
              <a:t>II. Tính dẫn nhiệt của các chất</a:t>
            </a:r>
          </a:p>
        </p:txBody>
      </p:sp>
      <p:sp>
        <p:nvSpPr>
          <p:cNvPr id="17417" name="Text Box 35"/>
          <p:cNvSpPr txBox="1">
            <a:spLocks noChangeArrowheads="1"/>
          </p:cNvSpPr>
          <p:nvPr/>
        </p:nvSpPr>
        <p:spPr bwMode="auto">
          <a:xfrm>
            <a:off x="0" y="1066800"/>
            <a:ext cx="3124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</a:rPr>
              <a:t>1. Thí nghiệm 1</a:t>
            </a: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22225" y="2062163"/>
            <a:ext cx="44958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5138" indent="-4651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- </a:t>
            </a:r>
            <a:r>
              <a:rPr lang="en-US" sz="2800" u="sng">
                <a:solidFill>
                  <a:srgbClr val="0000FF"/>
                </a:solidFill>
                <a:latin typeface="Times New Roman" pitchFamily="18" charset="0"/>
              </a:rPr>
              <a:t>Tiến hành TN :</a:t>
            </a:r>
            <a:r>
              <a:rPr lang="en-US" sz="2800">
                <a:latin typeface="Times New Roman" pitchFamily="18" charset="0"/>
              </a:rPr>
              <a:t>  Dùng ngọn lửa đèn cồn đốt ở trên miệng ống nghiệm và quan sát nước ở miệng ống và miếng sáp trong ống.</a:t>
            </a:r>
          </a:p>
        </p:txBody>
      </p:sp>
      <p:sp>
        <p:nvSpPr>
          <p:cNvPr id="23" name="AutoShape 8"/>
          <p:cNvSpPr>
            <a:spLocks noChangeArrowheads="1"/>
          </p:cNvSpPr>
          <p:nvPr/>
        </p:nvSpPr>
        <p:spPr bwMode="auto">
          <a:xfrm>
            <a:off x="2590800" y="0"/>
            <a:ext cx="4648200" cy="6096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hlink"/>
              </a:gs>
              <a:gs pos="100000">
                <a:schemeClr val="accent1"/>
              </a:gs>
            </a:gsLst>
            <a:lin ang="5400000" scaled="1"/>
          </a:gradFill>
          <a:ln w="57150" cmpd="thinThick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22: DẪN NHIỆT</a:t>
            </a:r>
          </a:p>
        </p:txBody>
      </p:sp>
    </p:spTree>
    <p:extLst>
      <p:ext uri="{BB962C8B-B14F-4D97-AF65-F5344CB8AC3E}">
        <p14:creationId xmlns:p14="http://schemas.microsoft.com/office/powerpoint/2010/main" val="2901617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4" grpId="0"/>
      <p:bldP spid="11284" grpId="1"/>
      <p:bldP spid="11285" grpId="0"/>
      <p:bldP spid="11285" grpId="1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1549</Words>
  <Application>Microsoft Office PowerPoint</Application>
  <PresentationFormat>On-screen Show (4:3)</PresentationFormat>
  <Paragraphs>167</Paragraphs>
  <Slides>21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.VnHelvetInsH</vt:lpstr>
      <vt:lpstr>.VnTime</vt:lpstr>
      <vt:lpstr>Arial</vt:lpstr>
      <vt:lpstr>Calibri</vt:lpstr>
      <vt:lpstr>Tahoma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Admin</cp:lastModifiedBy>
  <cp:revision>10</cp:revision>
  <dcterms:created xsi:type="dcterms:W3CDTF">2018-03-05T04:29:48Z</dcterms:created>
  <dcterms:modified xsi:type="dcterms:W3CDTF">2021-05-15T20:51:39Z</dcterms:modified>
</cp:coreProperties>
</file>